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9"/>
  </p:notesMasterIdLst>
  <p:sldIdLst>
    <p:sldId id="256" r:id="rId2"/>
    <p:sldId id="257" r:id="rId3"/>
    <p:sldId id="258" r:id="rId4"/>
    <p:sldId id="259" r:id="rId5"/>
    <p:sldId id="260" r:id="rId6"/>
    <p:sldId id="292" r:id="rId7"/>
    <p:sldId id="294" r:id="rId8"/>
    <p:sldId id="295" r:id="rId9"/>
    <p:sldId id="296" r:id="rId10"/>
    <p:sldId id="297" r:id="rId11"/>
    <p:sldId id="264" r:id="rId12"/>
    <p:sldId id="265" r:id="rId13"/>
    <p:sldId id="266" r:id="rId14"/>
    <p:sldId id="298" r:id="rId15"/>
    <p:sldId id="267" r:id="rId16"/>
    <p:sldId id="299" r:id="rId17"/>
    <p:sldId id="300" r:id="rId18"/>
    <p:sldId id="268" r:id="rId19"/>
    <p:sldId id="301" r:id="rId20"/>
    <p:sldId id="269" r:id="rId21"/>
    <p:sldId id="270" r:id="rId22"/>
    <p:sldId id="271" r:id="rId23"/>
    <p:sldId id="272" r:id="rId24"/>
    <p:sldId id="273" r:id="rId25"/>
    <p:sldId id="274" r:id="rId26"/>
    <p:sldId id="277" r:id="rId27"/>
    <p:sldId id="284" r:id="rId28"/>
  </p:sldIdLst>
  <p:sldSz cx="10972800" cy="6172200"/>
  <p:notesSz cx="7010400" cy="9296400"/>
  <p:embeddedFontLs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Noto Sans Symbols" panose="020B0604020202020204" charset="0"/>
      <p:regular r:id="rId35"/>
      <p:bold r:id="rId36"/>
    </p:embeddedFont>
    <p:embeddedFont>
      <p:font typeface="Trebuchet MS" panose="020B0603020202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74C4C8-B7C1-4434-97A3-3160E9F12923}" v="13" dt="2020-03-30T23:41:42.4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18" autoAdjust="0"/>
  </p:normalViewPr>
  <p:slideViewPr>
    <p:cSldViewPr snapToGrid="0">
      <p:cViewPr>
        <p:scale>
          <a:sx n="75" d="100"/>
          <a:sy n="75" d="100"/>
        </p:scale>
        <p:origin x="58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Sheahen" userId="e07e8a2f-5d44-46a1-8660-50c065428d62" providerId="ADAL" clId="{9274C4C8-B7C1-4434-97A3-3160E9F12923}"/>
    <pc:docChg chg="undo custSel modSld">
      <pc:chgData name="Dana Sheahen" userId="e07e8a2f-5d44-46a1-8660-50c065428d62" providerId="ADAL" clId="{9274C4C8-B7C1-4434-97A3-3160E9F12923}" dt="2020-03-30T23:43:41.482" v="30" actId="20577"/>
      <pc:docMkLst>
        <pc:docMk/>
      </pc:docMkLst>
      <pc:sldChg chg="modSp">
        <pc:chgData name="Dana Sheahen" userId="e07e8a2f-5d44-46a1-8660-50c065428d62" providerId="ADAL" clId="{9274C4C8-B7C1-4434-97A3-3160E9F12923}" dt="2020-03-30T23:39:30.181" v="27" actId="20577"/>
        <pc:sldMkLst>
          <pc:docMk/>
          <pc:sldMk cId="0" sldId="259"/>
        </pc:sldMkLst>
        <pc:spChg chg="mod">
          <ac:chgData name="Dana Sheahen" userId="e07e8a2f-5d44-46a1-8660-50c065428d62" providerId="ADAL" clId="{9274C4C8-B7C1-4434-97A3-3160E9F12923}" dt="2020-03-30T23:39:30.181" v="27" actId="20577"/>
          <ac:spMkLst>
            <pc:docMk/>
            <pc:sldMk cId="0" sldId="259"/>
            <ac:spMk id="299" creationId="{00000000-0000-0000-0000-000000000000}"/>
          </ac:spMkLst>
        </pc:spChg>
      </pc:sldChg>
      <pc:sldChg chg="modSp">
        <pc:chgData name="Dana Sheahen" userId="e07e8a2f-5d44-46a1-8660-50c065428d62" providerId="ADAL" clId="{9274C4C8-B7C1-4434-97A3-3160E9F12923}" dt="2020-03-30T23:43:41.482" v="30" actId="20577"/>
        <pc:sldMkLst>
          <pc:docMk/>
          <pc:sldMk cId="0" sldId="289"/>
        </pc:sldMkLst>
        <pc:spChg chg="mod">
          <ac:chgData name="Dana Sheahen" userId="e07e8a2f-5d44-46a1-8660-50c065428d62" providerId="ADAL" clId="{9274C4C8-B7C1-4434-97A3-3160E9F12923}" dt="2020-03-30T23:43:41.482" v="30" actId="20577"/>
          <ac:spMkLst>
            <pc:docMk/>
            <pc:sldMk cId="0" sldId="289"/>
            <ac:spMk id="103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2pPr>
            <a:lvl3pPr marL="1371600" marR="0" lvl="2"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3pPr>
            <a:lvl4pPr marL="1828800" marR="0" lvl="3"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4pPr>
            <a:lvl5pPr marL="2286000" marR="0" lvl="4"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pic>
        <p:nvPicPr>
          <p:cNvPr id="7" name="Google Shape;7;n"/>
          <p:cNvPicPr preferRelativeResize="0"/>
          <p:nvPr/>
        </p:nvPicPr>
        <p:blipFill rotWithShape="1">
          <a:blip r:embed="rId2">
            <a:alphaModFix/>
          </a:blip>
          <a:srcRect/>
          <a:stretch/>
        </p:blipFill>
        <p:spPr>
          <a:xfrm>
            <a:off x="5410200" y="164323"/>
            <a:ext cx="1193800" cy="418289"/>
          </a:xfrm>
          <a:prstGeom prst="rect">
            <a:avLst/>
          </a:prstGeom>
          <a:noFill/>
          <a:ln>
            <a:noFill/>
          </a:ln>
        </p:spPr>
      </p:pic>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Trebuchet MS"/>
              <a:ea typeface="Trebuchet MS"/>
              <a:cs typeface="Trebuchet MS"/>
              <a:sym typeface="Trebuchet MS"/>
            </a:endParaRPr>
          </a:p>
        </p:txBody>
      </p:sp>
      <p:sp>
        <p:nvSpPr>
          <p:cNvPr id="225" name="Google Shape;225;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rgbClr val="000000"/>
                </a:solidFill>
                <a:latin typeface="Trebuchet MS"/>
                <a:ea typeface="Trebuchet MS"/>
                <a:cs typeface="Trebuchet MS"/>
                <a:sym typeface="Trebuchet MS"/>
              </a:rPr>
              <a:t>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0: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What we want, is a generator that creates synthetic data.</a:t>
            </a:r>
            <a:endParaRPr/>
          </a:p>
          <a:p>
            <a:pPr marL="457200" marR="0" lvl="0" indent="-228600" algn="l" rtl="0">
              <a:lnSpc>
                <a:spcPct val="100000"/>
              </a:lnSpc>
              <a:spcBef>
                <a:spcPts val="330"/>
              </a:spcBef>
              <a:spcAft>
                <a:spcPts val="0"/>
              </a:spcAft>
              <a:buSzPts val="1400"/>
              <a:buNone/>
            </a:pPr>
            <a:endParaRPr/>
          </a:p>
          <a:p>
            <a:pPr marL="457200" marR="0" lvl="0" indent="-228600" algn="l" rtl="0">
              <a:lnSpc>
                <a:spcPct val="100000"/>
              </a:lnSpc>
              <a:spcBef>
                <a:spcPts val="330"/>
              </a:spcBef>
              <a:spcAft>
                <a:spcPts val="0"/>
              </a:spcAft>
              <a:buSzPts val="1400"/>
              <a:buNone/>
            </a:pPr>
            <a:r>
              <a:rPr lang="en-US"/>
              <a:t>This synthetic data should look as realistic as possible. </a:t>
            </a:r>
            <a:endParaRPr/>
          </a:p>
          <a:p>
            <a:pPr marL="457200" marR="0" lvl="0" indent="-228600" algn="l" rtl="0">
              <a:lnSpc>
                <a:spcPct val="100000"/>
              </a:lnSpc>
              <a:spcBef>
                <a:spcPts val="330"/>
              </a:spcBef>
              <a:spcAft>
                <a:spcPts val="0"/>
              </a:spcAft>
              <a:buSzPts val="1400"/>
              <a:buNone/>
            </a:pPr>
            <a:r>
              <a:rPr lang="en-US"/>
              <a:t>But how can we define “as realistic as possible.</a:t>
            </a:r>
            <a:endParaRPr/>
          </a:p>
          <a:p>
            <a:pPr marL="457200" marR="0" lvl="0" indent="-228600" algn="l" rtl="0">
              <a:lnSpc>
                <a:spcPct val="100000"/>
              </a:lnSpc>
              <a:spcBef>
                <a:spcPts val="330"/>
              </a:spcBef>
              <a:spcAft>
                <a:spcPts val="0"/>
              </a:spcAft>
              <a:buSzPts val="1400"/>
              <a:buNone/>
            </a:pPr>
            <a:r>
              <a:rPr lang="en-US"/>
              <a:t>We know some measure to define how close two images are. </a:t>
            </a:r>
            <a:endParaRPr/>
          </a:p>
          <a:p>
            <a:pPr marL="457200" marR="0" lvl="0" indent="-228600" algn="l" rtl="0">
              <a:lnSpc>
                <a:spcPct val="100000"/>
              </a:lnSpc>
              <a:spcBef>
                <a:spcPts val="330"/>
              </a:spcBef>
              <a:spcAft>
                <a:spcPts val="0"/>
              </a:spcAft>
              <a:buSzPts val="1400"/>
              <a:buNone/>
            </a:pPr>
            <a:r>
              <a:rPr lang="en-US"/>
              <a:t>But what we really want: our created image should belong to the underlying distribution of the real dataset</a:t>
            </a:r>
            <a:endParaRPr/>
          </a:p>
        </p:txBody>
      </p:sp>
      <p:sp>
        <p:nvSpPr>
          <p:cNvPr id="334" name="Google Shape;334;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10</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72398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408" name="Google Shape;408;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14: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The input and output of the networks are very generic. </a:t>
            </a:r>
            <a:endParaRPr/>
          </a:p>
          <a:p>
            <a:pPr marL="457200" marR="0" lvl="0" indent="-228600" algn="l" rtl="0">
              <a:lnSpc>
                <a:spcPct val="100000"/>
              </a:lnSpc>
              <a:spcBef>
                <a:spcPts val="330"/>
              </a:spcBef>
              <a:spcAft>
                <a:spcPts val="0"/>
              </a:spcAft>
              <a:buSzPts val="1400"/>
              <a:buNone/>
            </a:pPr>
            <a:r>
              <a:rPr lang="en-US"/>
              <a:t>So instead of a latent random vector, we can also ask the generator to produce a segmentation of the input image. </a:t>
            </a:r>
            <a:endParaRPr/>
          </a:p>
        </p:txBody>
      </p:sp>
      <p:sp>
        <p:nvSpPr>
          <p:cNvPr id="418" name="Google Shape;418;p1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12</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15: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Generative Adversarial Networks (GAN) can be used to generate lots of synthetic images. In the DLI we try a basic GAN to generate many synthetic brain MRI. However, we’d like to have more control than generating random MRIs.</a:t>
            </a:r>
            <a:endParaRPr/>
          </a:p>
          <a:p>
            <a:pPr marL="457200" marR="0" lvl="0" indent="-228600" algn="l" rtl="0">
              <a:lnSpc>
                <a:spcPct val="100000"/>
              </a:lnSpc>
              <a:spcBef>
                <a:spcPts val="330"/>
              </a:spcBef>
              <a:spcAft>
                <a:spcPts val="0"/>
              </a:spcAft>
              <a:buSzPts val="1400"/>
              <a:buNone/>
            </a:pPr>
            <a:endParaRPr/>
          </a:p>
        </p:txBody>
      </p:sp>
      <p:sp>
        <p:nvSpPr>
          <p:cNvPr id="445" name="Google Shape;445;p1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13</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15: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Generative Adversarial Networks (GAN) can be used to generate lots of synthetic images. In the DLI we try a basic GAN to generate many synthetic brain MRI. However, we’d like to have more control than generating random MRIs.</a:t>
            </a:r>
            <a:endParaRPr/>
          </a:p>
          <a:p>
            <a:pPr marL="457200" marR="0" lvl="0" indent="-228600" algn="l" rtl="0">
              <a:lnSpc>
                <a:spcPct val="100000"/>
              </a:lnSpc>
              <a:spcBef>
                <a:spcPts val="330"/>
              </a:spcBef>
              <a:spcAft>
                <a:spcPts val="0"/>
              </a:spcAft>
              <a:buSzPts val="1400"/>
              <a:buNone/>
            </a:pPr>
            <a:endParaRPr/>
          </a:p>
        </p:txBody>
      </p:sp>
      <p:sp>
        <p:nvSpPr>
          <p:cNvPr id="445" name="Google Shape;445;p1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14</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929681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16: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Conditional GAN gets an input and outputs a synthetic image based on the input. For example input can be a T1-weighetd brain MRI, and output can be its segmentation into white matter, gray matter and CSF.</a:t>
            </a:r>
            <a:endParaRPr/>
          </a:p>
        </p:txBody>
      </p:sp>
      <p:sp>
        <p:nvSpPr>
          <p:cNvPr id="453" name="Google Shape;453;p1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15</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16: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dirty="0"/>
              <a:t>Conditional GAN gets an input and outputs a synthetic image based on the input. For example input can be a T1-weighetd brain MRI, and output can be its segmentation into white matter, gray matter and CSF.</a:t>
            </a:r>
            <a:endParaRPr dirty="0"/>
          </a:p>
        </p:txBody>
      </p:sp>
      <p:sp>
        <p:nvSpPr>
          <p:cNvPr id="453" name="Google Shape;453;p1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16</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024389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16: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dirty="0"/>
              <a:t>Conditional GAN gets an input and outputs a synthetic image based on the input. For example input can be a T1-weighetd brain MRI, and output can be its segmentation into white matter, gray matter and CSF.</a:t>
            </a:r>
            <a:endParaRPr dirty="0"/>
          </a:p>
        </p:txBody>
      </p:sp>
      <p:sp>
        <p:nvSpPr>
          <p:cNvPr id="453" name="Google Shape;453;p1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17</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8121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17: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We can use the same conditional GAN to generate synthetic T1-weighted brain MRI from a label map, just by switching the input and output.</a:t>
            </a:r>
            <a:endParaRPr/>
          </a:p>
        </p:txBody>
      </p:sp>
      <p:sp>
        <p:nvSpPr>
          <p:cNvPr id="460" name="Google Shape;460;p1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18</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17: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We can use the same conditional GAN to generate synthetic T1-weighted brain MRI from a label map, just by switching the input and output.</a:t>
            </a:r>
            <a:endParaRPr/>
          </a:p>
        </p:txBody>
      </p:sp>
      <p:sp>
        <p:nvSpPr>
          <p:cNvPr id="460" name="Google Shape;460;p1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19</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87045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6: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30"/>
              </a:spcBef>
              <a:spcAft>
                <a:spcPts val="0"/>
              </a:spcAft>
              <a:buSzPts val="1400"/>
              <a:buNone/>
            </a:pPr>
            <a:endParaRPr/>
          </a:p>
        </p:txBody>
      </p:sp>
      <p:sp>
        <p:nvSpPr>
          <p:cNvPr id="232" name="Google Shape;232;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18: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Now that we can generate synthetic brain MRI from label, we can alter the label to generate arbitrary images that we may desire. For instance, say we have a brain MRI with tumor and the label. We can alter the tumor label to generate more synthetic images with tumor.</a:t>
            </a:r>
            <a:endParaRPr/>
          </a:p>
        </p:txBody>
      </p:sp>
      <p:sp>
        <p:nvSpPr>
          <p:cNvPr id="467" name="Google Shape;467;p1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20</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19: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We can shift the location of the tumor, or make the tumor little larger or smaller. Or even we can put tumor on a otherwise tumor-free brain. When we generate synthetic brain MRIs this way, we automatically have ground-truth labels because we create synthetic MRIs from the labels.</a:t>
            </a:r>
            <a:endParaRPr/>
          </a:p>
        </p:txBody>
      </p:sp>
      <p:sp>
        <p:nvSpPr>
          <p:cNvPr id="476" name="Google Shape;476;p1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21</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20: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Brain tumor diagnosis is often done on multi-parametric MRI images, and we can extend the same framework to generate multi-parametric MRIs. </a:t>
            </a:r>
            <a:endParaRPr/>
          </a:p>
        </p:txBody>
      </p:sp>
      <p:sp>
        <p:nvSpPr>
          <p:cNvPr id="543" name="Google Shape;54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22</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21: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Here we show some examples of generated multi-parametric brain MRIs with tumors. On the top row are original images and from the second row are synthetic images with tumor placed on the other side of the brain, tumor made a little larger or smaller , and tumor placed on an otherwise tumor-free brain. Please note on the third row right side example, when we make the tumor too large it can pop out of the head which is not realistic. We’ll have to have precaution on how we alter the tumor in order to have a realistic synthetic image.</a:t>
            </a:r>
            <a:endParaRPr/>
          </a:p>
        </p:txBody>
      </p:sp>
      <p:sp>
        <p:nvSpPr>
          <p:cNvPr id="628" name="Google Shape;628;p2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23</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p22: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Here we see some more examples.</a:t>
            </a:r>
            <a:endParaRPr/>
          </a:p>
        </p:txBody>
      </p:sp>
      <p:sp>
        <p:nvSpPr>
          <p:cNvPr id="697" name="Google Shape;697;p2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24</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23: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We claim this can be an advanced data augmentation tool. The “usual” data augmentation methods are zoom, crop, or flip. But they are still the same images. The usual “advanced” data augmentation we often do in medical imaging is elastic deformation, but there’s only so much you can do with elastic deformation, because if you deform too much it’s not realistic any more. On the other hand, with synthetic image generation technique we can generate synthetic images with attributes we desire, and they’ll be realistic.</a:t>
            </a:r>
            <a:endParaRPr/>
          </a:p>
        </p:txBody>
      </p:sp>
      <p:sp>
        <p:nvSpPr>
          <p:cNvPr id="766" name="Google Shape;766;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25</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26: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Synthetic images are not really tied to any specific patients, so we hope they can be more easily shared across hospitals and clinical institutions, contributing to collect large medical image dataset representing enough diversity of the population. Also, because synthetic images are generated from labels we are free from the roadblock of the time-consuming process of annotating them. We hope this can contribute to democratizing medical AI. Not everybody can have lots of medical images and annotations to train performant AI but everyone can have lots of synthetic images and to train a performant AI.</a:t>
            </a:r>
            <a:endParaRPr/>
          </a:p>
        </p:txBody>
      </p:sp>
      <p:sp>
        <p:nvSpPr>
          <p:cNvPr id="888" name="Google Shape;888;p2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26</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37: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30"/>
              </a:spcBef>
              <a:spcAft>
                <a:spcPts val="0"/>
              </a:spcAft>
              <a:buSzPts val="1400"/>
              <a:buNone/>
            </a:pPr>
            <a:endParaRPr dirty="0"/>
          </a:p>
        </p:txBody>
      </p:sp>
      <p:sp>
        <p:nvSpPr>
          <p:cNvPr id="999" name="Google Shape;999;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7: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One of the most fundamental challenge in developing medical AI is lack of data. Let’s say we need 10,000 brain MRI scans to train a well performing AI. Three hospitals have a few thousand brain MRIs, but these data are isolated and cannot be shared due to patient privacy. That prevents us from collecting large medical image dataset to train AI.</a:t>
            </a:r>
            <a:endParaRPr/>
          </a:p>
        </p:txBody>
      </p:sp>
      <p:sp>
        <p:nvSpPr>
          <p:cNvPr id="238" name="Google Shape;238;p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3</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8: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And even if we collected enough dataset to train AI, we need to annotate them to train supervised learning algorithm which is the most successful way of training an AI. But annotating medial images are costly and time-consuming, even for trained radiologists. And this is the second biggest roadblock in collecting many images for training.</a:t>
            </a:r>
            <a:endParaRPr/>
          </a:p>
        </p:txBody>
      </p:sp>
      <p:sp>
        <p:nvSpPr>
          <p:cNvPr id="276" name="Google Shape;276;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4</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9: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It is very common to use data augmentation in the medical field. Dataset are usualy very limited and for Deep Learning, we need a lot of data.</a:t>
            </a:r>
            <a:endParaRPr/>
          </a:p>
          <a:p>
            <a:pPr marL="457200" marR="0" lvl="0" indent="-228600" algn="l" rtl="0">
              <a:lnSpc>
                <a:spcPct val="100000"/>
              </a:lnSpc>
              <a:spcBef>
                <a:spcPts val="330"/>
              </a:spcBef>
              <a:spcAft>
                <a:spcPts val="0"/>
              </a:spcAft>
              <a:buSzPts val="1400"/>
              <a:buNone/>
            </a:pPr>
            <a:endParaRPr/>
          </a:p>
          <a:p>
            <a:pPr marL="457200" marR="0" lvl="0" indent="-228600" algn="l" rtl="0">
              <a:lnSpc>
                <a:spcPct val="100000"/>
              </a:lnSpc>
              <a:spcBef>
                <a:spcPts val="330"/>
              </a:spcBef>
              <a:spcAft>
                <a:spcPts val="0"/>
              </a:spcAft>
              <a:buSzPts val="1400"/>
              <a:buNone/>
            </a:pPr>
            <a:r>
              <a:rPr lang="en-US"/>
              <a:t>Traditional augmentation include…</a:t>
            </a:r>
            <a:endParaRPr/>
          </a:p>
          <a:p>
            <a:pPr marL="457200" marR="0" lvl="0" indent="-228600" algn="l" rtl="0">
              <a:lnSpc>
                <a:spcPct val="100000"/>
              </a:lnSpc>
              <a:spcBef>
                <a:spcPts val="330"/>
              </a:spcBef>
              <a:spcAft>
                <a:spcPts val="0"/>
              </a:spcAft>
              <a:buSzPts val="1400"/>
              <a:buNone/>
            </a:pPr>
            <a:endParaRPr/>
          </a:p>
          <a:p>
            <a:pPr marL="457200" marR="0" lvl="0" indent="-228600" algn="l" rtl="0">
              <a:lnSpc>
                <a:spcPct val="100000"/>
              </a:lnSpc>
              <a:spcBef>
                <a:spcPts val="330"/>
              </a:spcBef>
              <a:spcAft>
                <a:spcPts val="0"/>
              </a:spcAft>
              <a:buSzPts val="1400"/>
              <a:buNone/>
            </a:pPr>
            <a:r>
              <a:rPr lang="en-US"/>
              <a:t>However, what if we could create synthetic data?</a:t>
            </a:r>
            <a:endParaRPr/>
          </a:p>
        </p:txBody>
      </p:sp>
      <p:sp>
        <p:nvSpPr>
          <p:cNvPr id="308" name="Google Shape;308;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5</a:t>
            </a:fld>
            <a:endParaRPr sz="11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6: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30"/>
              </a:spcBef>
              <a:spcAft>
                <a:spcPts val="0"/>
              </a:spcAft>
              <a:buSzPts val="1400"/>
              <a:buNone/>
            </a:pPr>
            <a:endParaRPr/>
          </a:p>
        </p:txBody>
      </p:sp>
      <p:sp>
        <p:nvSpPr>
          <p:cNvPr id="232" name="Google Shape;232;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6469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0: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What we want, is a generator that creates synthetic data.</a:t>
            </a:r>
            <a:endParaRPr/>
          </a:p>
          <a:p>
            <a:pPr marL="457200" marR="0" lvl="0" indent="-228600" algn="l" rtl="0">
              <a:lnSpc>
                <a:spcPct val="100000"/>
              </a:lnSpc>
              <a:spcBef>
                <a:spcPts val="330"/>
              </a:spcBef>
              <a:spcAft>
                <a:spcPts val="0"/>
              </a:spcAft>
              <a:buSzPts val="1400"/>
              <a:buNone/>
            </a:pPr>
            <a:endParaRPr/>
          </a:p>
          <a:p>
            <a:pPr marL="457200" marR="0" lvl="0" indent="-228600" algn="l" rtl="0">
              <a:lnSpc>
                <a:spcPct val="100000"/>
              </a:lnSpc>
              <a:spcBef>
                <a:spcPts val="330"/>
              </a:spcBef>
              <a:spcAft>
                <a:spcPts val="0"/>
              </a:spcAft>
              <a:buSzPts val="1400"/>
              <a:buNone/>
            </a:pPr>
            <a:r>
              <a:rPr lang="en-US"/>
              <a:t>This synthetic data should look as realistic as possible. </a:t>
            </a:r>
            <a:endParaRPr/>
          </a:p>
          <a:p>
            <a:pPr marL="457200" marR="0" lvl="0" indent="-228600" algn="l" rtl="0">
              <a:lnSpc>
                <a:spcPct val="100000"/>
              </a:lnSpc>
              <a:spcBef>
                <a:spcPts val="330"/>
              </a:spcBef>
              <a:spcAft>
                <a:spcPts val="0"/>
              </a:spcAft>
              <a:buSzPts val="1400"/>
              <a:buNone/>
            </a:pPr>
            <a:r>
              <a:rPr lang="en-US"/>
              <a:t>But how can we define “as realistic as possible.</a:t>
            </a:r>
            <a:endParaRPr/>
          </a:p>
          <a:p>
            <a:pPr marL="457200" marR="0" lvl="0" indent="-228600" algn="l" rtl="0">
              <a:lnSpc>
                <a:spcPct val="100000"/>
              </a:lnSpc>
              <a:spcBef>
                <a:spcPts val="330"/>
              </a:spcBef>
              <a:spcAft>
                <a:spcPts val="0"/>
              </a:spcAft>
              <a:buSzPts val="1400"/>
              <a:buNone/>
            </a:pPr>
            <a:r>
              <a:rPr lang="en-US"/>
              <a:t>We know some measure to define how close two images are. </a:t>
            </a:r>
            <a:endParaRPr/>
          </a:p>
          <a:p>
            <a:pPr marL="457200" marR="0" lvl="0" indent="-228600" algn="l" rtl="0">
              <a:lnSpc>
                <a:spcPct val="100000"/>
              </a:lnSpc>
              <a:spcBef>
                <a:spcPts val="330"/>
              </a:spcBef>
              <a:spcAft>
                <a:spcPts val="0"/>
              </a:spcAft>
              <a:buSzPts val="1400"/>
              <a:buNone/>
            </a:pPr>
            <a:r>
              <a:rPr lang="en-US"/>
              <a:t>But what we really want: our created image should belong to the underlying distribution of the real dataset</a:t>
            </a:r>
            <a:endParaRPr/>
          </a:p>
        </p:txBody>
      </p:sp>
      <p:sp>
        <p:nvSpPr>
          <p:cNvPr id="334" name="Google Shape;334;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7</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8620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0: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What we want, is a generator that creates synthetic data.</a:t>
            </a:r>
            <a:endParaRPr/>
          </a:p>
          <a:p>
            <a:pPr marL="457200" marR="0" lvl="0" indent="-228600" algn="l" rtl="0">
              <a:lnSpc>
                <a:spcPct val="100000"/>
              </a:lnSpc>
              <a:spcBef>
                <a:spcPts val="330"/>
              </a:spcBef>
              <a:spcAft>
                <a:spcPts val="0"/>
              </a:spcAft>
              <a:buSzPts val="1400"/>
              <a:buNone/>
            </a:pPr>
            <a:endParaRPr/>
          </a:p>
          <a:p>
            <a:pPr marL="457200" marR="0" lvl="0" indent="-228600" algn="l" rtl="0">
              <a:lnSpc>
                <a:spcPct val="100000"/>
              </a:lnSpc>
              <a:spcBef>
                <a:spcPts val="330"/>
              </a:spcBef>
              <a:spcAft>
                <a:spcPts val="0"/>
              </a:spcAft>
              <a:buSzPts val="1400"/>
              <a:buNone/>
            </a:pPr>
            <a:r>
              <a:rPr lang="en-US"/>
              <a:t>This synthetic data should look as realistic as possible. </a:t>
            </a:r>
            <a:endParaRPr/>
          </a:p>
          <a:p>
            <a:pPr marL="457200" marR="0" lvl="0" indent="-228600" algn="l" rtl="0">
              <a:lnSpc>
                <a:spcPct val="100000"/>
              </a:lnSpc>
              <a:spcBef>
                <a:spcPts val="330"/>
              </a:spcBef>
              <a:spcAft>
                <a:spcPts val="0"/>
              </a:spcAft>
              <a:buSzPts val="1400"/>
              <a:buNone/>
            </a:pPr>
            <a:r>
              <a:rPr lang="en-US"/>
              <a:t>But how can we define “as realistic as possible.</a:t>
            </a:r>
            <a:endParaRPr/>
          </a:p>
          <a:p>
            <a:pPr marL="457200" marR="0" lvl="0" indent="-228600" algn="l" rtl="0">
              <a:lnSpc>
                <a:spcPct val="100000"/>
              </a:lnSpc>
              <a:spcBef>
                <a:spcPts val="330"/>
              </a:spcBef>
              <a:spcAft>
                <a:spcPts val="0"/>
              </a:spcAft>
              <a:buSzPts val="1400"/>
              <a:buNone/>
            </a:pPr>
            <a:r>
              <a:rPr lang="en-US"/>
              <a:t>We know some measure to define how close two images are. </a:t>
            </a:r>
            <a:endParaRPr/>
          </a:p>
          <a:p>
            <a:pPr marL="457200" marR="0" lvl="0" indent="-228600" algn="l" rtl="0">
              <a:lnSpc>
                <a:spcPct val="100000"/>
              </a:lnSpc>
              <a:spcBef>
                <a:spcPts val="330"/>
              </a:spcBef>
              <a:spcAft>
                <a:spcPts val="0"/>
              </a:spcAft>
              <a:buSzPts val="1400"/>
              <a:buNone/>
            </a:pPr>
            <a:r>
              <a:rPr lang="en-US"/>
              <a:t>But what we really want: our created image should belong to the underlying distribution of the real dataset</a:t>
            </a:r>
            <a:endParaRPr/>
          </a:p>
        </p:txBody>
      </p:sp>
      <p:sp>
        <p:nvSpPr>
          <p:cNvPr id="334" name="Google Shape;334;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8</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702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0:notes"/>
          <p:cNvSpPr txBox="1">
            <a:spLocks noGrp="1"/>
          </p:cNvSpPr>
          <p:nvPr>
            <p:ph type="body" idx="1"/>
          </p:nvPr>
        </p:nvSpPr>
        <p:spPr>
          <a:xfrm>
            <a:off x="701040" y="4415790"/>
            <a:ext cx="560832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30"/>
              </a:spcBef>
              <a:spcAft>
                <a:spcPts val="0"/>
              </a:spcAft>
              <a:buSzPts val="1400"/>
              <a:buNone/>
            </a:pPr>
            <a:r>
              <a:rPr lang="en-US"/>
              <a:t>What we want, is a generator that creates synthetic data.</a:t>
            </a:r>
            <a:endParaRPr/>
          </a:p>
          <a:p>
            <a:pPr marL="457200" marR="0" lvl="0" indent="-228600" algn="l" rtl="0">
              <a:lnSpc>
                <a:spcPct val="100000"/>
              </a:lnSpc>
              <a:spcBef>
                <a:spcPts val="330"/>
              </a:spcBef>
              <a:spcAft>
                <a:spcPts val="0"/>
              </a:spcAft>
              <a:buSzPts val="1400"/>
              <a:buNone/>
            </a:pPr>
            <a:endParaRPr/>
          </a:p>
          <a:p>
            <a:pPr marL="457200" marR="0" lvl="0" indent="-228600" algn="l" rtl="0">
              <a:lnSpc>
                <a:spcPct val="100000"/>
              </a:lnSpc>
              <a:spcBef>
                <a:spcPts val="330"/>
              </a:spcBef>
              <a:spcAft>
                <a:spcPts val="0"/>
              </a:spcAft>
              <a:buSzPts val="1400"/>
              <a:buNone/>
            </a:pPr>
            <a:r>
              <a:rPr lang="en-US"/>
              <a:t>This synthetic data should look as realistic as possible. </a:t>
            </a:r>
            <a:endParaRPr/>
          </a:p>
          <a:p>
            <a:pPr marL="457200" marR="0" lvl="0" indent="-228600" algn="l" rtl="0">
              <a:lnSpc>
                <a:spcPct val="100000"/>
              </a:lnSpc>
              <a:spcBef>
                <a:spcPts val="330"/>
              </a:spcBef>
              <a:spcAft>
                <a:spcPts val="0"/>
              </a:spcAft>
              <a:buSzPts val="1400"/>
              <a:buNone/>
            </a:pPr>
            <a:r>
              <a:rPr lang="en-US"/>
              <a:t>But how can we define “as realistic as possible.</a:t>
            </a:r>
            <a:endParaRPr/>
          </a:p>
          <a:p>
            <a:pPr marL="457200" marR="0" lvl="0" indent="-228600" algn="l" rtl="0">
              <a:lnSpc>
                <a:spcPct val="100000"/>
              </a:lnSpc>
              <a:spcBef>
                <a:spcPts val="330"/>
              </a:spcBef>
              <a:spcAft>
                <a:spcPts val="0"/>
              </a:spcAft>
              <a:buSzPts val="1400"/>
              <a:buNone/>
            </a:pPr>
            <a:r>
              <a:rPr lang="en-US"/>
              <a:t>We know some measure to define how close two images are. </a:t>
            </a:r>
            <a:endParaRPr/>
          </a:p>
          <a:p>
            <a:pPr marL="457200" marR="0" lvl="0" indent="-228600" algn="l" rtl="0">
              <a:lnSpc>
                <a:spcPct val="100000"/>
              </a:lnSpc>
              <a:spcBef>
                <a:spcPts val="330"/>
              </a:spcBef>
              <a:spcAft>
                <a:spcPts val="0"/>
              </a:spcAft>
              <a:buSzPts val="1400"/>
              <a:buNone/>
            </a:pPr>
            <a:r>
              <a:rPr lang="en-US"/>
              <a:t>But what we really want: our created image should belong to the underlying distribution of the real dataset</a:t>
            </a:r>
            <a:endParaRPr/>
          </a:p>
        </p:txBody>
      </p:sp>
      <p:sp>
        <p:nvSpPr>
          <p:cNvPr id="334" name="Google Shape;334;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SzPts val="1100"/>
              <a:buNone/>
            </a:pPr>
            <a:fld id="{00000000-1234-1234-1234-123412341234}" type="slidenum">
              <a:rPr lang="en-US" sz="1100" b="0" i="0" u="none" strike="noStrike" cap="none">
                <a:solidFill>
                  <a:schemeClr val="dk1"/>
                </a:solidFill>
                <a:latin typeface="Trebuchet MS"/>
                <a:ea typeface="Trebuchet MS"/>
                <a:cs typeface="Trebuchet MS"/>
                <a:sym typeface="Trebuchet MS"/>
              </a:rPr>
              <a:t>9</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32551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4" name="Google Shape;14;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 name="Google Shape;15;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6" name="Google Shape;16;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SzPts val="1400"/>
              <a:buNone/>
              <a:defRPr sz="4400" b="1" i="0" u="none" strike="noStrike" cap="none">
                <a:solidFill>
                  <a:schemeClr val="lt2"/>
                </a:solidFill>
                <a:latin typeface="Trebuchet MS"/>
                <a:ea typeface="Trebuchet MS"/>
                <a:cs typeface="Trebuchet MS"/>
                <a:sym typeface="Trebuchet MS"/>
              </a:defRPr>
            </a:lvl1pPr>
            <a:lvl2pPr marR="0" lvl="1"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cxnSp>
        <p:nvCxnSpPr>
          <p:cNvPr id="17" name="Google Shape;17;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8" name="Google Shape;18;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19"/>
        <p:cNvGrpSpPr/>
        <p:nvPr/>
      </p:nvGrpSpPr>
      <p:grpSpPr>
        <a:xfrm>
          <a:off x="0" y="0"/>
          <a:ext cx="0" cy="0"/>
          <a:chOff x="0" y="0"/>
          <a:chExt cx="0" cy="0"/>
        </a:xfrm>
      </p:grpSpPr>
      <p:sp>
        <p:nvSpPr>
          <p:cNvPr id="20" name="Google Shape;20;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 name="Google Shape;21;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2" name="Google Shape;22;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 name="Google Shape;23;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 name="Google Shape;24;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noAutofit/>
          </a:bodyPr>
          <a:lstStyle>
            <a:lvl1pPr marR="0" lvl="0" algn="ctr">
              <a:lnSpc>
                <a:spcPct val="90000"/>
              </a:lnSpc>
              <a:spcBef>
                <a:spcPts val="0"/>
              </a:spcBef>
              <a:spcAft>
                <a:spcPts val="0"/>
              </a:spcAft>
              <a:buSzPts val="1400"/>
              <a:buNone/>
              <a:defRPr sz="3600" b="1" i="0" u="none" strike="noStrike" cap="none">
                <a:solidFill>
                  <a:schemeClr val="lt1"/>
                </a:solidFill>
                <a:latin typeface="Trebuchet MS"/>
                <a:ea typeface="Trebuchet MS"/>
                <a:cs typeface="Trebuchet MS"/>
                <a:sym typeface="Trebuchet MS"/>
              </a:defRPr>
            </a:lvl1pPr>
            <a:lvl2pPr marR="0" lvl="1"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517402" y="2002367"/>
            <a:ext cx="9948931" cy="3908047"/>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900"/>
              </a:spcBef>
              <a:spcAft>
                <a:spcPts val="0"/>
              </a:spcAft>
              <a:buSzPts val="1400"/>
              <a:buNone/>
              <a:defRPr/>
            </a:lvl1pPr>
            <a:lvl2pPr marL="914400" lvl="1" indent="-228600" algn="l">
              <a:lnSpc>
                <a:spcPct val="90000"/>
              </a:lnSpc>
              <a:spcBef>
                <a:spcPts val="900"/>
              </a:spcBef>
              <a:spcAft>
                <a:spcPts val="0"/>
              </a:spcAft>
              <a:buSzPts val="1400"/>
              <a:buNone/>
              <a:defRPr/>
            </a:lvl2pPr>
            <a:lvl3pPr marL="1371600" lvl="2" indent="-228600" algn="l">
              <a:lnSpc>
                <a:spcPct val="90000"/>
              </a:lnSpc>
              <a:spcBef>
                <a:spcPts val="900"/>
              </a:spcBef>
              <a:spcAft>
                <a:spcPts val="0"/>
              </a:spcAft>
              <a:buSzPts val="1400"/>
              <a:buNone/>
              <a:defRPr/>
            </a:lvl3pPr>
            <a:lvl4pPr marL="1828800" lvl="3" indent="-355600" algn="l">
              <a:lnSpc>
                <a:spcPct val="100000"/>
              </a:lnSpc>
              <a:spcBef>
                <a:spcPts val="9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dirty="0"/>
          </a:p>
        </p:txBody>
      </p:sp>
      <p:sp>
        <p:nvSpPr>
          <p:cNvPr id="9" name="Slide Number Placeholder 2">
            <a:extLst>
              <a:ext uri="{FF2B5EF4-FFF2-40B4-BE49-F238E27FC236}">
                <a16:creationId xmlns:a16="http://schemas.microsoft.com/office/drawing/2014/main" id="{542235A3-F140-468D-840B-69E9C26BC43B}"/>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a:t>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33" name="Google Shape;33;p5"/>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noAutofit/>
          </a:bodyPr>
          <a:lstStyle>
            <a:lvl1pPr marL="457200" marR="0" lvl="0" indent="-381000" algn="l">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sp>
        <p:nvSpPr>
          <p:cNvPr id="34" name="Google Shape;34;p5"/>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noAutofit/>
          </a:bodyPr>
          <a:lstStyle>
            <a:lvl1pPr marL="457200" marR="0" lvl="0" indent="-381000" algn="l">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sp>
        <p:nvSpPr>
          <p:cNvPr id="35" name="Google Shape;35;p5"/>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noAutofit/>
          </a:bodyPr>
          <a:lstStyle>
            <a:lvl1pPr marL="457200" marR="0" lvl="0" indent="-228600" algn="ctr">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7" name="Slide Number Placeholder 2">
            <a:extLst>
              <a:ext uri="{FF2B5EF4-FFF2-40B4-BE49-F238E27FC236}">
                <a16:creationId xmlns:a16="http://schemas.microsoft.com/office/drawing/2014/main" id="{E4716DD4-A526-4033-AFAE-8EFA283E0F64}"/>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43" name="Google Shape;43;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44" name="Google Shape;44;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noAutofit/>
          </a:bodyPr>
          <a:lstStyle>
            <a:lvl1pPr marL="457200" marR="0" lvl="0" indent="-228600" algn="ctr">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45" name="Google Shape;45;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
        <p:nvSpPr>
          <p:cNvPr id="6" name="Slide Number Placeholder 2">
            <a:extLst>
              <a:ext uri="{FF2B5EF4-FFF2-40B4-BE49-F238E27FC236}">
                <a16:creationId xmlns:a16="http://schemas.microsoft.com/office/drawing/2014/main" id="{A5595BD0-3EF4-43C2-B31D-5B74F3CD9B53}"/>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46"/>
        <p:cNvGrpSpPr/>
        <p:nvPr/>
      </p:nvGrpSpPr>
      <p:grpSpPr>
        <a:xfrm>
          <a:off x="0" y="0"/>
          <a:ext cx="0" cy="0"/>
          <a:chOff x="0" y="0"/>
          <a:chExt cx="0" cy="0"/>
        </a:xfrm>
      </p:grpSpPr>
      <p:sp>
        <p:nvSpPr>
          <p:cNvPr id="47" name="Google Shape;47;p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 name="Google Shape;48;p8"/>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SzPts val="1400"/>
              <a:buNone/>
              <a:defRPr sz="20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pic>
        <p:nvPicPr>
          <p:cNvPr id="49" name="Google Shape;49;p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sp>
        <p:nvSpPr>
          <p:cNvPr id="5" name="Slide Number Placeholder 2">
            <a:extLst>
              <a:ext uri="{FF2B5EF4-FFF2-40B4-BE49-F238E27FC236}">
                <a16:creationId xmlns:a16="http://schemas.microsoft.com/office/drawing/2014/main" id="{4DB02409-6504-4E1B-A5EC-FC5244462CBD}"/>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50"/>
        <p:cNvGrpSpPr/>
        <p:nvPr/>
      </p:nvGrpSpPr>
      <p:grpSpPr>
        <a:xfrm>
          <a:off x="0" y="0"/>
          <a:ext cx="0" cy="0"/>
          <a:chOff x="0" y="0"/>
          <a:chExt cx="0" cy="0"/>
        </a:xfrm>
      </p:grpSpPr>
      <p:sp>
        <p:nvSpPr>
          <p:cNvPr id="51" name="Google Shape;51;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 name="Google Shape;52;p9"/>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SzPts val="1400"/>
              <a:buNone/>
              <a:defRPr sz="3200" b="1" i="0" u="none" strike="noStrike" cap="none">
                <a:solidFill>
                  <a:schemeClr val="lt1"/>
                </a:solidFill>
                <a:latin typeface="Trebuchet MS"/>
                <a:ea typeface="Trebuchet MS"/>
                <a:cs typeface="Trebuchet MS"/>
                <a:sym typeface="Trebuchet MS"/>
              </a:defRPr>
            </a:lvl1pPr>
            <a:lvl2pPr marR="0" lvl="1"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4" name="Slide Number Placeholder 2">
            <a:extLst>
              <a:ext uri="{FF2B5EF4-FFF2-40B4-BE49-F238E27FC236}">
                <a16:creationId xmlns:a16="http://schemas.microsoft.com/office/drawing/2014/main" id="{E5368FB7-BE3F-4E49-881B-49996F170188}"/>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85F06C-FFEA-41F7-9695-34B35A4655DD}"/>
              </a:ext>
            </a:extLst>
          </p:cNvPr>
          <p:cNvSpPr>
            <a:spLocks noGrp="1"/>
          </p:cNvSpPr>
          <p:nvPr>
            <p:ph type="sldNum" sz="quarter" idx="10"/>
          </p:nvPr>
        </p:nvSpPr>
        <p:spPr/>
        <p:txBody>
          <a:bodyPr/>
          <a:lstStyle/>
          <a:p>
            <a:fld id="{AE2B74FC-DED9-41AF-8547-1C3050E8B5CE}" type="slidenum">
              <a:rPr lang="en-US" smtClean="0"/>
              <a:pPr/>
              <a:t>‹#›</a:t>
            </a:fld>
            <a:endParaRPr lang="en-US" dirty="0"/>
          </a:p>
        </p:txBody>
      </p:sp>
    </p:spTree>
    <p:extLst>
      <p:ext uri="{BB962C8B-B14F-4D97-AF65-F5344CB8AC3E}">
        <p14:creationId xmlns:p14="http://schemas.microsoft.com/office/powerpoint/2010/main" val="2742829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48931" cy="390804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1" name="Google Shape;11;p1"/>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0130818" y="5785419"/>
            <a:ext cx="580688" cy="206321"/>
          </a:xfrm>
          <a:prstGeom prst="rect">
            <a:avLst/>
          </a:prstGeom>
          <a:noFill/>
          <a:ln>
            <a:noFill/>
          </a:ln>
        </p:spPr>
      </p:pic>
      <p:sp>
        <p:nvSpPr>
          <p:cNvPr id="3" name="Slide Number Placeholder 2">
            <a:extLst>
              <a:ext uri="{FF2B5EF4-FFF2-40B4-BE49-F238E27FC236}">
                <a16:creationId xmlns:a16="http://schemas.microsoft.com/office/drawing/2014/main" id="{34AB0BF0-0923-4E48-9837-0C1783D1E57D}"/>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9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7.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51.png"/><Relationship Id="rId17" Type="http://schemas.openxmlformats.org/officeDocument/2006/relationships/image" Target="../media/image54.png"/><Relationship Id="rId2" Type="http://schemas.openxmlformats.org/officeDocument/2006/relationships/notesSlide" Target="../notesSlides/notesSlide22.xml"/><Relationship Id="rId16"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50.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48.png"/></Relationships>
</file>

<file path=ppt/slides/_rels/slide23.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9" Type="http://schemas.openxmlformats.org/officeDocument/2006/relationships/image" Target="../media/image91.png"/><Relationship Id="rId21" Type="http://schemas.openxmlformats.org/officeDocument/2006/relationships/image" Target="../media/image73.png"/><Relationship Id="rId34" Type="http://schemas.openxmlformats.org/officeDocument/2006/relationships/image" Target="../media/image86.png"/><Relationship Id="rId42" Type="http://schemas.openxmlformats.org/officeDocument/2006/relationships/image" Target="../media/image94.png"/><Relationship Id="rId7" Type="http://schemas.openxmlformats.org/officeDocument/2006/relationships/image" Target="../media/image59.png"/><Relationship Id="rId2" Type="http://schemas.openxmlformats.org/officeDocument/2006/relationships/notesSlide" Target="../notesSlides/notesSlide23.xml"/><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1.png"/><Relationship Id="rId41"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6.png"/><Relationship Id="rId32" Type="http://schemas.openxmlformats.org/officeDocument/2006/relationships/image" Target="../media/image84.png"/><Relationship Id="rId37" Type="http://schemas.openxmlformats.org/officeDocument/2006/relationships/image" Target="../media/image89.png"/><Relationship Id="rId40" Type="http://schemas.openxmlformats.org/officeDocument/2006/relationships/image" Target="../media/image92.jpe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png"/><Relationship Id="rId28" Type="http://schemas.openxmlformats.org/officeDocument/2006/relationships/image" Target="../media/image80.png"/><Relationship Id="rId36" Type="http://schemas.openxmlformats.org/officeDocument/2006/relationships/image" Target="../media/image88.png"/><Relationship Id="rId10" Type="http://schemas.openxmlformats.org/officeDocument/2006/relationships/image" Target="../media/image62.png"/><Relationship Id="rId19" Type="http://schemas.openxmlformats.org/officeDocument/2006/relationships/image" Target="../media/image71.png"/><Relationship Id="rId31" Type="http://schemas.openxmlformats.org/officeDocument/2006/relationships/image" Target="../media/image83.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png"/><Relationship Id="rId30" Type="http://schemas.openxmlformats.org/officeDocument/2006/relationships/image" Target="../media/image82.png"/><Relationship Id="rId35" Type="http://schemas.openxmlformats.org/officeDocument/2006/relationships/image" Target="../media/image87.png"/><Relationship Id="rId8" Type="http://schemas.openxmlformats.org/officeDocument/2006/relationships/image" Target="../media/image60.png"/><Relationship Id="rId3" Type="http://schemas.openxmlformats.org/officeDocument/2006/relationships/image" Target="../media/image55.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33" Type="http://schemas.openxmlformats.org/officeDocument/2006/relationships/image" Target="../media/image85.png"/><Relationship Id="rId38" Type="http://schemas.openxmlformats.org/officeDocument/2006/relationships/image" Target="../media/image90.png"/></Relationships>
</file>

<file path=ppt/slides/_rels/slide24.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9" Type="http://schemas.openxmlformats.org/officeDocument/2006/relationships/image" Target="../media/image131.png"/><Relationship Id="rId21" Type="http://schemas.openxmlformats.org/officeDocument/2006/relationships/image" Target="../media/image113.png"/><Relationship Id="rId34" Type="http://schemas.openxmlformats.org/officeDocument/2006/relationships/image" Target="../media/image126.png"/><Relationship Id="rId42" Type="http://schemas.openxmlformats.org/officeDocument/2006/relationships/image" Target="../media/image134.png"/><Relationship Id="rId7" Type="http://schemas.openxmlformats.org/officeDocument/2006/relationships/image" Target="../media/image99.png"/><Relationship Id="rId2" Type="http://schemas.openxmlformats.org/officeDocument/2006/relationships/notesSlide" Target="../notesSlides/notesSlide24.xml"/><Relationship Id="rId16" Type="http://schemas.openxmlformats.org/officeDocument/2006/relationships/image" Target="../media/image108.png"/><Relationship Id="rId20" Type="http://schemas.openxmlformats.org/officeDocument/2006/relationships/image" Target="../media/image112.jpeg"/><Relationship Id="rId29" Type="http://schemas.openxmlformats.org/officeDocument/2006/relationships/image" Target="../media/image121.png"/><Relationship Id="rId41" Type="http://schemas.openxmlformats.org/officeDocument/2006/relationships/image" Target="../media/image133.png"/><Relationship Id="rId1" Type="http://schemas.openxmlformats.org/officeDocument/2006/relationships/slideLayout" Target="../slideLayouts/slideLayout3.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37" Type="http://schemas.openxmlformats.org/officeDocument/2006/relationships/image" Target="../media/image129.png"/><Relationship Id="rId40" Type="http://schemas.openxmlformats.org/officeDocument/2006/relationships/image" Target="../media/image132.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 Id="rId3" Type="http://schemas.openxmlformats.org/officeDocument/2006/relationships/image" Target="../media/image95.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38" Type="http://schemas.openxmlformats.org/officeDocument/2006/relationships/image" Target="../media/image130.png"/></Relationships>
</file>

<file path=ppt/slides/_rels/slide25.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5.jpg"/><Relationship Id="rId7" Type="http://schemas.openxmlformats.org/officeDocument/2006/relationships/image" Target="../media/image139.jp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38.jpg"/><Relationship Id="rId5" Type="http://schemas.openxmlformats.org/officeDocument/2006/relationships/image" Target="../media/image137.jpeg"/><Relationship Id="rId4" Type="http://schemas.openxmlformats.org/officeDocument/2006/relationships/image" Target="../media/image136.jpg"/><Relationship Id="rId9" Type="http://schemas.openxmlformats.org/officeDocument/2006/relationships/image" Target="../media/image141.jpe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2.pn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5.png"/><Relationship Id="rId5" Type="http://schemas.openxmlformats.org/officeDocument/2006/relationships/image" Target="../media/image8.png"/><Relationship Id="rId10" Type="http://schemas.openxmlformats.org/officeDocument/2006/relationships/image" Target="../media/image144.png"/><Relationship Id="rId4" Type="http://schemas.openxmlformats.org/officeDocument/2006/relationships/image" Target="../media/image7.png"/><Relationship Id="rId9" Type="http://schemas.openxmlformats.org/officeDocument/2006/relationships/image" Target="../media/image1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www.med.upenn.edu/sbia/brats2018.html" TargetMode="External"/><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hyperlink" Target="https://arxiv.org/abs/1705.02315"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hyperlink" Target="https://arxiv.org/abs/1603.08486" TargetMode="External"/><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5"/>
          <p:cNvSpPr txBox="1">
            <a:spLocks noGrp="1"/>
          </p:cNvSpPr>
          <p:nvPr>
            <p:ph type="title"/>
          </p:nvPr>
        </p:nvSpPr>
        <p:spPr>
          <a:xfrm>
            <a:off x="490973" y="3434608"/>
            <a:ext cx="6451993" cy="98285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a:t>Data Augmentation and Segmentation with Generative Networks for Medical Imaging</a:t>
            </a:r>
            <a:endParaRPr/>
          </a:p>
        </p:txBody>
      </p:sp>
      <p:sp>
        <p:nvSpPr>
          <p:cNvPr id="228" name="Google Shape;228;p45"/>
          <p:cNvSpPr txBox="1"/>
          <p:nvPr/>
        </p:nvSpPr>
        <p:spPr>
          <a:xfrm>
            <a:off x="490973" y="4920333"/>
            <a:ext cx="6057000" cy="480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Trebuchet MS"/>
              <a:buNone/>
            </a:pPr>
            <a:r>
              <a:rPr lang="en-US" sz="1400" b="0" i="0" u="none" strike="noStrike" cap="none">
                <a:solidFill>
                  <a:schemeClr val="dk1"/>
                </a:solidFill>
                <a:latin typeface="Trebuchet MS"/>
                <a:ea typeface="Trebuchet MS"/>
                <a:cs typeface="Trebuchet MS"/>
                <a:sym typeface="Trebuchet MS"/>
              </a:rPr>
              <a:t>NVIDIA Deep Learning Institute Approved Instructors</a:t>
            </a:r>
            <a:br>
              <a:rPr lang="en-US" sz="1400" b="0" i="0" u="none" strike="noStrike" cap="none">
                <a:solidFill>
                  <a:schemeClr val="dk1"/>
                </a:solidFill>
                <a:latin typeface="Trebuchet MS"/>
                <a:ea typeface="Trebuchet MS"/>
                <a:cs typeface="Trebuchet MS"/>
                <a:sym typeface="Trebuchet MS"/>
              </a:rPr>
            </a:br>
            <a:r>
              <a:rPr lang="en-US" sz="1400" b="0" i="0" u="none" strike="noStrike" cap="none">
                <a:solidFill>
                  <a:schemeClr val="dk1"/>
                </a:solidFill>
                <a:latin typeface="Trebuchet MS"/>
                <a:ea typeface="Trebuchet MS"/>
                <a:cs typeface="Trebuchet MS"/>
                <a:sym typeface="Trebuchet MS"/>
              </a:rPr>
              <a:t>NVIDIA Corporation </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0" name="Slide Number Placeholder 2">
            <a:extLst>
              <a:ext uri="{FF2B5EF4-FFF2-40B4-BE49-F238E27FC236}">
                <a16:creationId xmlns:a16="http://schemas.microsoft.com/office/drawing/2014/main" id="{AF220739-1807-4F6B-9E25-7710D5AB68CB}"/>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10</a:t>
            </a:fld>
            <a:endParaRPr lang="en-US" dirty="0"/>
          </a:p>
        </p:txBody>
      </p:sp>
      <p:sp>
        <p:nvSpPr>
          <p:cNvPr id="3" name="Title 2">
            <a:extLst>
              <a:ext uri="{FF2B5EF4-FFF2-40B4-BE49-F238E27FC236}">
                <a16:creationId xmlns:a16="http://schemas.microsoft.com/office/drawing/2014/main" id="{717F462A-CA23-4B78-AFA3-8468E8505751}"/>
              </a:ext>
            </a:extLst>
          </p:cNvPr>
          <p:cNvSpPr>
            <a:spLocks noGrp="1"/>
          </p:cNvSpPr>
          <p:nvPr>
            <p:ph type="title"/>
          </p:nvPr>
        </p:nvSpPr>
        <p:spPr>
          <a:xfrm>
            <a:off x="499742" y="283622"/>
            <a:ext cx="9973315" cy="590931"/>
          </a:xfrm>
        </p:spPr>
        <p:txBody>
          <a:bodyPr/>
          <a:lstStyle/>
          <a:p>
            <a:r>
              <a:rPr lang="en-US" dirty="0"/>
              <a:t>Generator Training</a:t>
            </a:r>
            <a:endParaRPr lang="en-IL" dirty="0"/>
          </a:p>
        </p:txBody>
      </p:sp>
      <p:pic>
        <p:nvPicPr>
          <p:cNvPr id="4" name="Picture 3">
            <a:extLst>
              <a:ext uri="{FF2B5EF4-FFF2-40B4-BE49-F238E27FC236}">
                <a16:creationId xmlns:a16="http://schemas.microsoft.com/office/drawing/2014/main" id="{5BD75E69-A2BB-4798-A682-9342F1397116}"/>
              </a:ext>
            </a:extLst>
          </p:cNvPr>
          <p:cNvPicPr>
            <a:picLocks noChangeAspect="1"/>
          </p:cNvPicPr>
          <p:nvPr/>
        </p:nvPicPr>
        <p:blipFill>
          <a:blip r:embed="rId3"/>
          <a:stretch>
            <a:fillRect/>
          </a:stretch>
        </p:blipFill>
        <p:spPr>
          <a:xfrm>
            <a:off x="1100323" y="874553"/>
            <a:ext cx="8593783" cy="390054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29E4EC-764D-43E6-86A7-B9B69CC3E9E7}"/>
                  </a:ext>
                </a:extLst>
              </p:cNvPr>
              <p:cNvSpPr txBox="1"/>
              <p:nvPr/>
            </p:nvSpPr>
            <p:spPr>
              <a:xfrm>
                <a:off x="1400555" y="5066814"/>
                <a:ext cx="8019288" cy="4863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Generator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loss</m:t>
                      </m:r>
                      <m:r>
                        <a:rPr lang="en-US" sz="2400" b="0" i="0" smtClean="0">
                          <a:latin typeface="Cambria Math" panose="02040503050406030204" pitchFamily="18" charset="0"/>
                        </a:rPr>
                        <m:t>:</m:t>
                      </m:r>
                      <m:r>
                        <a:rPr lang="en-US" sz="2400" b="0" i="1" smtClean="0">
                          <a:latin typeface="Cambria Math" panose="02040503050406030204" pitchFamily="18" charset="0"/>
                        </a:rPr>
                        <m:t>𝑑</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𝐺</m:t>
                          </m:r>
                        </m:sup>
                      </m:sSubSup>
                      <m:r>
                        <a:rPr lang="en-US" sz="2400" b="0" i="1" smtClean="0">
                          <a:latin typeface="Cambria Math" panose="02040503050406030204" pitchFamily="18" charset="0"/>
                        </a:rPr>
                        <m:t>=−</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⁡(1−</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oMath>
                  </m:oMathPara>
                </a14:m>
                <a:endParaRPr lang="en-IL" sz="2400" dirty="0"/>
              </a:p>
            </p:txBody>
          </p:sp>
        </mc:Choice>
        <mc:Fallback xmlns="">
          <p:sp>
            <p:nvSpPr>
              <p:cNvPr id="6" name="TextBox 5">
                <a:extLst>
                  <a:ext uri="{FF2B5EF4-FFF2-40B4-BE49-F238E27FC236}">
                    <a16:creationId xmlns:a16="http://schemas.microsoft.com/office/drawing/2014/main" id="{F129E4EC-764D-43E6-86A7-B9B69CC3E9E7}"/>
                  </a:ext>
                </a:extLst>
              </p:cNvPr>
              <p:cNvSpPr txBox="1">
                <a:spLocks noRot="1" noChangeAspect="1" noMove="1" noResize="1" noEditPoints="1" noAdjustHandles="1" noChangeArrowheads="1" noChangeShapeType="1" noTextEdit="1"/>
              </p:cNvSpPr>
              <p:nvPr/>
            </p:nvSpPr>
            <p:spPr>
              <a:xfrm>
                <a:off x="1400555" y="5066814"/>
                <a:ext cx="8019288" cy="486352"/>
              </a:xfrm>
              <a:prstGeom prst="rect">
                <a:avLst/>
              </a:prstGeom>
              <a:blipFill>
                <a:blip r:embed="rId4"/>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334393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3"/>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en-US" sz="1800" b="0"/>
              <a:t>GA</a:t>
            </a:r>
            <a:r>
              <a:rPr lang="en-US">
                <a:solidFill>
                  <a:srgbClr val="92D050"/>
                </a:solidFill>
              </a:rPr>
              <a:t>N</a:t>
            </a:r>
            <a:r>
              <a:rPr lang="en-US"/>
              <a:t>: </a:t>
            </a:r>
            <a:r>
              <a:rPr lang="en-US">
                <a:solidFill>
                  <a:srgbClr val="92D050"/>
                </a:solidFill>
              </a:rPr>
              <a:t>N</a:t>
            </a:r>
            <a:r>
              <a:rPr lang="en-US"/>
              <a:t>ETWORK TOPOLOGY</a:t>
            </a:r>
            <a:endParaRPr/>
          </a:p>
        </p:txBody>
      </p:sp>
      <p:sp>
        <p:nvSpPr>
          <p:cNvPr id="411" name="Google Shape;411;p53"/>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Radford (2015). Unsupervised Representation Learning with Deep Convolutional Generative Adversarial Networks. </a:t>
            </a:r>
            <a:r>
              <a:rPr lang="en-US" i="1"/>
              <a:t>arXiv:1511.06434</a:t>
            </a:r>
            <a:endParaRPr/>
          </a:p>
        </p:txBody>
      </p:sp>
      <p:pic>
        <p:nvPicPr>
          <p:cNvPr id="412" name="Google Shape;412;p53" descr="figure-part2-4-celeba-networks.png"/>
          <p:cNvPicPr preferRelativeResize="0"/>
          <p:nvPr/>
        </p:nvPicPr>
        <p:blipFill rotWithShape="1">
          <a:blip r:embed="rId3">
            <a:alphaModFix/>
          </a:blip>
          <a:srcRect/>
          <a:stretch/>
        </p:blipFill>
        <p:spPr>
          <a:xfrm>
            <a:off x="2753833" y="1922856"/>
            <a:ext cx="7198887" cy="4249344"/>
          </a:xfrm>
          <a:prstGeom prst="rect">
            <a:avLst/>
          </a:prstGeom>
          <a:noFill/>
          <a:ln>
            <a:noFill/>
          </a:ln>
        </p:spPr>
      </p:pic>
      <p:sp>
        <p:nvSpPr>
          <p:cNvPr id="413" name="Google Shape;413;p53"/>
          <p:cNvSpPr txBox="1"/>
          <p:nvPr/>
        </p:nvSpPr>
        <p:spPr>
          <a:xfrm>
            <a:off x="987398" y="2891361"/>
            <a:ext cx="1236237" cy="34163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dk2"/>
                </a:solidFill>
                <a:latin typeface="Arial"/>
                <a:ea typeface="Arial"/>
                <a:cs typeface="Arial"/>
                <a:sym typeface="Arial"/>
              </a:rPr>
              <a:t>Generator</a:t>
            </a:r>
            <a:endParaRPr sz="1400" b="0" i="0" u="none" strike="noStrike" cap="none">
              <a:solidFill>
                <a:srgbClr val="000000"/>
              </a:solidFill>
              <a:latin typeface="Arial"/>
              <a:ea typeface="Arial"/>
              <a:cs typeface="Arial"/>
              <a:sym typeface="Arial"/>
            </a:endParaRPr>
          </a:p>
        </p:txBody>
      </p:sp>
      <p:sp>
        <p:nvSpPr>
          <p:cNvPr id="414" name="Google Shape;414;p53"/>
          <p:cNvSpPr txBox="1"/>
          <p:nvPr/>
        </p:nvSpPr>
        <p:spPr>
          <a:xfrm>
            <a:off x="987398" y="4968254"/>
            <a:ext cx="1564852" cy="34163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dk2"/>
                </a:solidFill>
                <a:latin typeface="Arial"/>
                <a:ea typeface="Arial"/>
                <a:cs typeface="Arial"/>
                <a:sym typeface="Arial"/>
              </a:rPr>
              <a:t>Discriminator</a:t>
            </a:r>
            <a:endParaRPr sz="1400" b="0" i="0" u="none" strike="noStrike" cap="none">
              <a:solidFill>
                <a:srgbClr val="000000"/>
              </a:solidFill>
              <a:latin typeface="Arial"/>
              <a:ea typeface="Arial"/>
              <a:cs typeface="Arial"/>
              <a:sym typeface="Arial"/>
            </a:endParaRPr>
          </a:p>
        </p:txBody>
      </p:sp>
      <p:sp>
        <p:nvSpPr>
          <p:cNvPr id="7" name="Slide Number Placeholder 2">
            <a:extLst>
              <a:ext uri="{FF2B5EF4-FFF2-40B4-BE49-F238E27FC236}">
                <a16:creationId xmlns:a16="http://schemas.microsoft.com/office/drawing/2014/main" id="{68137C34-3935-444E-BC72-1C65FC688F65}"/>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11</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1" name="Google Shape;421;p54" descr="A picture containing invertebrate, animal, person, sea urchin&#10;&#10;Description generated with very high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92004" y="4197883"/>
            <a:ext cx="884290" cy="920264"/>
          </a:xfrm>
          <a:prstGeom prst="rect">
            <a:avLst/>
          </a:prstGeom>
          <a:noFill/>
          <a:ln>
            <a:noFill/>
          </a:ln>
        </p:spPr>
      </p:pic>
      <p:cxnSp>
        <p:nvCxnSpPr>
          <p:cNvPr id="422" name="Google Shape;422;p54"/>
          <p:cNvCxnSpPr>
            <a:endCxn id="423" idx="1"/>
          </p:cNvCxnSpPr>
          <p:nvPr/>
        </p:nvCxnSpPr>
        <p:spPr>
          <a:xfrm>
            <a:off x="3595530" y="2602117"/>
            <a:ext cx="356700" cy="0"/>
          </a:xfrm>
          <a:prstGeom prst="straightConnector1">
            <a:avLst/>
          </a:prstGeom>
          <a:noFill/>
          <a:ln w="28575" cap="flat" cmpd="sng">
            <a:solidFill>
              <a:srgbClr val="A5A5A5"/>
            </a:solidFill>
            <a:prstDash val="solid"/>
            <a:round/>
            <a:headEnd type="none" w="sm" len="sm"/>
            <a:tailEnd type="triangle" w="med" len="med"/>
          </a:ln>
        </p:spPr>
      </p:cxnSp>
      <p:pic>
        <p:nvPicPr>
          <p:cNvPr id="423" name="Google Shape;423;p5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52230" y="2141985"/>
            <a:ext cx="884290" cy="920265"/>
          </a:xfrm>
          <a:prstGeom prst="rect">
            <a:avLst/>
          </a:prstGeom>
          <a:noFill/>
          <a:ln>
            <a:noFill/>
          </a:ln>
        </p:spPr>
      </p:pic>
      <p:sp>
        <p:nvSpPr>
          <p:cNvPr id="424" name="Google Shape;424;p54"/>
          <p:cNvSpPr txBox="1"/>
          <p:nvPr/>
        </p:nvSpPr>
        <p:spPr>
          <a:xfrm>
            <a:off x="2921261" y="3194649"/>
            <a:ext cx="817853"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G</a:t>
            </a:r>
            <a:r>
              <a:rPr lang="en-US" sz="1100" b="0" i="0" u="none" strike="noStrike" cap="none">
                <a:solidFill>
                  <a:srgbClr val="000000"/>
                </a:solidFill>
                <a:latin typeface="Arial"/>
                <a:ea typeface="Arial"/>
                <a:cs typeface="Arial"/>
                <a:sym typeface="Arial"/>
              </a:rPr>
              <a:t>enerator</a:t>
            </a:r>
            <a:endParaRPr/>
          </a:p>
        </p:txBody>
      </p:sp>
      <p:sp>
        <p:nvSpPr>
          <p:cNvPr id="425" name="Google Shape;425;p54"/>
          <p:cNvSpPr txBox="1"/>
          <p:nvPr/>
        </p:nvSpPr>
        <p:spPr>
          <a:xfrm>
            <a:off x="3895379" y="3194649"/>
            <a:ext cx="1077539"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Synthetic data</a:t>
            </a:r>
            <a:endParaRPr/>
          </a:p>
        </p:txBody>
      </p:sp>
      <p:sp>
        <p:nvSpPr>
          <p:cNvPr id="426" name="Google Shape;426;p54"/>
          <p:cNvSpPr txBox="1"/>
          <p:nvPr/>
        </p:nvSpPr>
        <p:spPr>
          <a:xfrm>
            <a:off x="4047521" y="5207755"/>
            <a:ext cx="788999"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Real data</a:t>
            </a:r>
            <a:endParaRPr/>
          </a:p>
        </p:txBody>
      </p:sp>
      <p:sp>
        <p:nvSpPr>
          <p:cNvPr id="427" name="Google Shape;427;p54"/>
          <p:cNvSpPr/>
          <p:nvPr/>
        </p:nvSpPr>
        <p:spPr>
          <a:xfrm>
            <a:off x="3480639" y="2141985"/>
            <a:ext cx="115021" cy="920265"/>
          </a:xfrm>
          <a:prstGeom prst="rect">
            <a:avLst/>
          </a:prstGeom>
          <a:solidFill>
            <a:schemeClr val="lt1"/>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8" name="Google Shape;428;p54"/>
          <p:cNvSpPr/>
          <p:nvPr/>
        </p:nvSpPr>
        <p:spPr>
          <a:xfrm>
            <a:off x="3272678" y="2141985"/>
            <a:ext cx="115021" cy="920265"/>
          </a:xfrm>
          <a:prstGeom prst="rect">
            <a:avLst/>
          </a:prstGeom>
          <a:solidFill>
            <a:schemeClr val="lt1"/>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9" name="Google Shape;429;p54"/>
          <p:cNvSpPr/>
          <p:nvPr/>
        </p:nvSpPr>
        <p:spPr>
          <a:xfrm>
            <a:off x="3064120" y="2141985"/>
            <a:ext cx="115021" cy="920265"/>
          </a:xfrm>
          <a:prstGeom prst="rect">
            <a:avLst/>
          </a:prstGeom>
          <a:solidFill>
            <a:schemeClr val="lt1"/>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30" name="Google Shape;430;p54"/>
          <p:cNvCxnSpPr>
            <a:endCxn id="429" idx="1"/>
          </p:cNvCxnSpPr>
          <p:nvPr/>
        </p:nvCxnSpPr>
        <p:spPr>
          <a:xfrm>
            <a:off x="2540020" y="2602117"/>
            <a:ext cx="524100" cy="0"/>
          </a:xfrm>
          <a:prstGeom prst="straightConnector1">
            <a:avLst/>
          </a:prstGeom>
          <a:noFill/>
          <a:ln w="28575" cap="flat" cmpd="sng">
            <a:solidFill>
              <a:srgbClr val="A5A5A5"/>
            </a:solidFill>
            <a:prstDash val="solid"/>
            <a:round/>
            <a:headEnd type="none" w="sm" len="sm"/>
            <a:tailEnd type="triangle" w="med" len="med"/>
          </a:ln>
        </p:spPr>
      </p:cxnSp>
      <p:sp>
        <p:nvSpPr>
          <p:cNvPr id="431" name="Google Shape;431;p54"/>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a:solidFill>
                  <a:schemeClr val="dk2"/>
                </a:solidFill>
              </a:rPr>
              <a:t>Data Augmentation and Segmentation with GANs for Medical Imaging</a:t>
            </a:r>
            <a:endParaRPr/>
          </a:p>
        </p:txBody>
      </p:sp>
      <p:sp>
        <p:nvSpPr>
          <p:cNvPr id="432" name="Google Shape;432;p54"/>
          <p:cNvSpPr txBox="1"/>
          <p:nvPr/>
        </p:nvSpPr>
        <p:spPr>
          <a:xfrm>
            <a:off x="6274061" y="4054964"/>
            <a:ext cx="1008609"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D</a:t>
            </a:r>
            <a:r>
              <a:rPr lang="en-US" sz="1100" b="0" i="0" u="none" strike="noStrike" cap="none">
                <a:solidFill>
                  <a:srgbClr val="000000"/>
                </a:solidFill>
                <a:latin typeface="Arial"/>
                <a:ea typeface="Arial"/>
                <a:cs typeface="Arial"/>
                <a:sym typeface="Arial"/>
              </a:rPr>
              <a:t>iscriminator</a:t>
            </a:r>
            <a:endParaRPr/>
          </a:p>
        </p:txBody>
      </p:sp>
      <p:sp>
        <p:nvSpPr>
          <p:cNvPr id="433" name="Google Shape;433;p54"/>
          <p:cNvSpPr/>
          <p:nvPr/>
        </p:nvSpPr>
        <p:spPr>
          <a:xfrm>
            <a:off x="6833439" y="3002300"/>
            <a:ext cx="115021" cy="920265"/>
          </a:xfrm>
          <a:prstGeom prst="rect">
            <a:avLst/>
          </a:prstGeom>
          <a:solidFill>
            <a:schemeClr val="lt1"/>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4" name="Google Shape;434;p54"/>
          <p:cNvSpPr/>
          <p:nvPr/>
        </p:nvSpPr>
        <p:spPr>
          <a:xfrm>
            <a:off x="6625478" y="3002300"/>
            <a:ext cx="115021" cy="920265"/>
          </a:xfrm>
          <a:prstGeom prst="rect">
            <a:avLst/>
          </a:prstGeom>
          <a:solidFill>
            <a:schemeClr val="lt1"/>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5" name="Google Shape;435;p54"/>
          <p:cNvSpPr/>
          <p:nvPr/>
        </p:nvSpPr>
        <p:spPr>
          <a:xfrm>
            <a:off x="6416920" y="3002300"/>
            <a:ext cx="115021" cy="920265"/>
          </a:xfrm>
          <a:prstGeom prst="rect">
            <a:avLst/>
          </a:prstGeom>
          <a:solidFill>
            <a:schemeClr val="lt1"/>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36" name="Google Shape;436;p54"/>
          <p:cNvCxnSpPr>
            <a:stCxn id="423" idx="3"/>
          </p:cNvCxnSpPr>
          <p:nvPr/>
        </p:nvCxnSpPr>
        <p:spPr>
          <a:xfrm>
            <a:off x="4836520" y="2602117"/>
            <a:ext cx="1580400" cy="718200"/>
          </a:xfrm>
          <a:prstGeom prst="bentConnector3">
            <a:avLst>
              <a:gd name="adj1" fmla="val 50000"/>
            </a:avLst>
          </a:prstGeom>
          <a:noFill/>
          <a:ln w="28575" cap="flat" cmpd="sng">
            <a:solidFill>
              <a:srgbClr val="A5A5A5"/>
            </a:solidFill>
            <a:prstDash val="solid"/>
            <a:round/>
            <a:headEnd type="none" w="sm" len="sm"/>
            <a:tailEnd type="triangle" w="med" len="med"/>
          </a:ln>
        </p:spPr>
      </p:cxnSp>
      <p:cxnSp>
        <p:nvCxnSpPr>
          <p:cNvPr id="437" name="Google Shape;437;p54"/>
          <p:cNvCxnSpPr>
            <a:stCxn id="421" idx="3"/>
          </p:cNvCxnSpPr>
          <p:nvPr/>
        </p:nvCxnSpPr>
        <p:spPr>
          <a:xfrm rot="10800000" flipH="1">
            <a:off x="4876294" y="3588515"/>
            <a:ext cx="1540500" cy="1069500"/>
          </a:xfrm>
          <a:prstGeom prst="bentConnector3">
            <a:avLst>
              <a:gd name="adj1" fmla="val 50004"/>
            </a:avLst>
          </a:prstGeom>
          <a:noFill/>
          <a:ln w="28575" cap="flat" cmpd="sng">
            <a:solidFill>
              <a:srgbClr val="A5A5A5"/>
            </a:solidFill>
            <a:prstDash val="solid"/>
            <a:round/>
            <a:headEnd type="none" w="sm" len="sm"/>
            <a:tailEnd type="triangle" w="med" len="med"/>
          </a:ln>
        </p:spPr>
      </p:cxnSp>
      <p:cxnSp>
        <p:nvCxnSpPr>
          <p:cNvPr id="438" name="Google Shape;438;p54"/>
          <p:cNvCxnSpPr/>
          <p:nvPr/>
        </p:nvCxnSpPr>
        <p:spPr>
          <a:xfrm rot="10800000" flipH="1">
            <a:off x="6973013" y="3456258"/>
            <a:ext cx="356570" cy="1"/>
          </a:xfrm>
          <a:prstGeom prst="straightConnector1">
            <a:avLst/>
          </a:prstGeom>
          <a:noFill/>
          <a:ln w="28575" cap="flat" cmpd="sng">
            <a:solidFill>
              <a:srgbClr val="A5A5A5"/>
            </a:solidFill>
            <a:prstDash val="solid"/>
            <a:round/>
            <a:headEnd type="none" w="sm" len="sm"/>
            <a:tailEnd type="triangle" w="med" len="med"/>
          </a:ln>
        </p:spPr>
      </p:cxnSp>
      <p:sp>
        <p:nvSpPr>
          <p:cNvPr id="439" name="Google Shape;439;p54"/>
          <p:cNvSpPr/>
          <p:nvPr/>
        </p:nvSpPr>
        <p:spPr>
          <a:xfrm>
            <a:off x="7346248" y="2812259"/>
            <a:ext cx="1296948" cy="1287997"/>
          </a:xfrm>
          <a:prstGeom prst="diamond">
            <a:avLst/>
          </a:prstGeom>
          <a:solidFill>
            <a:srgbClr val="92D050"/>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Real or fake?</a:t>
            </a:r>
            <a:endParaRPr/>
          </a:p>
        </p:txBody>
      </p:sp>
      <p:pic>
        <p:nvPicPr>
          <p:cNvPr id="440" name="Google Shape;440;p5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634323" y="2141984"/>
            <a:ext cx="884290" cy="920265"/>
          </a:xfrm>
          <a:prstGeom prst="rect">
            <a:avLst/>
          </a:prstGeom>
          <a:noFill/>
          <a:ln>
            <a:noFill/>
          </a:ln>
        </p:spPr>
      </p:pic>
      <p:pic>
        <p:nvPicPr>
          <p:cNvPr id="441" name="Google Shape;441;p5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947411" y="2174628"/>
            <a:ext cx="883956" cy="883956"/>
          </a:xfrm>
          <a:prstGeom prst="rect">
            <a:avLst/>
          </a:prstGeom>
          <a:noFill/>
          <a:ln>
            <a:noFill/>
          </a:ln>
        </p:spPr>
      </p:pic>
      <p:sp>
        <p:nvSpPr>
          <p:cNvPr id="25" name="Slide Number Placeholder 2">
            <a:extLst>
              <a:ext uri="{FF2B5EF4-FFF2-40B4-BE49-F238E27FC236}">
                <a16:creationId xmlns:a16="http://schemas.microsoft.com/office/drawing/2014/main" id="{864994EC-C2D8-43B7-88D8-E7A02926764F}"/>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8" name="Google Shape;448;p5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69654"/>
            <a:ext cx="10972800" cy="3955937"/>
          </a:xfrm>
          <a:prstGeom prst="rect">
            <a:avLst/>
          </a:prstGeom>
          <a:noFill/>
          <a:ln>
            <a:noFill/>
          </a:ln>
        </p:spPr>
      </p:pic>
      <p:sp>
        <p:nvSpPr>
          <p:cNvPr id="449" name="Google Shape;449;p55"/>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a:t>Task 1) Generating random MRI from noise</a:t>
            </a:r>
            <a:endParaRPr/>
          </a:p>
        </p:txBody>
      </p:sp>
      <p:sp>
        <p:nvSpPr>
          <p:cNvPr id="6" name="Slide Number Placeholder 2">
            <a:extLst>
              <a:ext uri="{FF2B5EF4-FFF2-40B4-BE49-F238E27FC236}">
                <a16:creationId xmlns:a16="http://schemas.microsoft.com/office/drawing/2014/main" id="{EA1A3AE3-485A-4E0D-9C08-F950F0D9D5CC}"/>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1026" name="Picture 2">
            <a:extLst>
              <a:ext uri="{FF2B5EF4-FFF2-40B4-BE49-F238E27FC236}">
                <a16:creationId xmlns:a16="http://schemas.microsoft.com/office/drawing/2014/main" id="{392A5DA4-265C-4F4C-845B-D0D30A8AA6B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03715" y="212272"/>
            <a:ext cx="5747656" cy="574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13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44462"/>
            <a:ext cx="10179386" cy="3992555"/>
          </a:xfrm>
          <a:prstGeom prst="rect">
            <a:avLst/>
          </a:prstGeom>
          <a:noFill/>
          <a:ln>
            <a:noFill/>
          </a:ln>
        </p:spPr>
      </p:pic>
      <p:sp>
        <p:nvSpPr>
          <p:cNvPr id="456" name="Google Shape;456;p56"/>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a:t>Task 2) Segmenting brain from MRI (pix2pix)</a:t>
            </a:r>
            <a:endParaRPr/>
          </a:p>
        </p:txBody>
      </p:sp>
      <p:sp>
        <p:nvSpPr>
          <p:cNvPr id="6" name="Slide Number Placeholder 2">
            <a:extLst>
              <a:ext uri="{FF2B5EF4-FFF2-40B4-BE49-F238E27FC236}">
                <a16:creationId xmlns:a16="http://schemas.microsoft.com/office/drawing/2014/main" id="{13BB7827-F6FF-42CE-8C16-0AC2A6A63936}"/>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6" name="Google Shape;456;p56"/>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dirty="0"/>
              <a:t>Conditional GAN</a:t>
            </a:r>
            <a:endParaRPr dirty="0"/>
          </a:p>
        </p:txBody>
      </p:sp>
      <p:sp>
        <p:nvSpPr>
          <p:cNvPr id="6" name="Slide Number Placeholder 2">
            <a:extLst>
              <a:ext uri="{FF2B5EF4-FFF2-40B4-BE49-F238E27FC236}">
                <a16:creationId xmlns:a16="http://schemas.microsoft.com/office/drawing/2014/main" id="{13BB7827-F6FF-42CE-8C16-0AC2A6A63936}"/>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16</a:t>
            </a:fld>
            <a:endParaRPr lang="en-US" dirty="0"/>
          </a:p>
        </p:txBody>
      </p:sp>
      <p:pic>
        <p:nvPicPr>
          <p:cNvPr id="2052" name="Picture 4" descr="Conditional GAN overview">
            <a:extLst>
              <a:ext uri="{FF2B5EF4-FFF2-40B4-BE49-F238E27FC236}">
                <a16:creationId xmlns:a16="http://schemas.microsoft.com/office/drawing/2014/main" id="{B069DDB8-DD48-4151-B761-3941DCB4B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885" y="1349148"/>
            <a:ext cx="9117644" cy="395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295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6" name="Google Shape;456;p56"/>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dirty="0"/>
              <a:t>After 1 Epoch</a:t>
            </a:r>
            <a:endParaRPr dirty="0"/>
          </a:p>
        </p:txBody>
      </p:sp>
      <p:sp>
        <p:nvSpPr>
          <p:cNvPr id="6" name="Slide Number Placeholder 2">
            <a:extLst>
              <a:ext uri="{FF2B5EF4-FFF2-40B4-BE49-F238E27FC236}">
                <a16:creationId xmlns:a16="http://schemas.microsoft.com/office/drawing/2014/main" id="{13BB7827-F6FF-42CE-8C16-0AC2A6A63936}"/>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17</a:t>
            </a:fld>
            <a:endParaRPr lang="en-US" dirty="0"/>
          </a:p>
        </p:txBody>
      </p:sp>
      <p:pic>
        <p:nvPicPr>
          <p:cNvPr id="3074" name="Picture 2">
            <a:extLst>
              <a:ext uri="{FF2B5EF4-FFF2-40B4-BE49-F238E27FC236}">
                <a16:creationId xmlns:a16="http://schemas.microsoft.com/office/drawing/2014/main" id="{E877F6F8-B316-415B-946E-183D681324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57" b="34391"/>
          <a:stretch/>
        </p:blipFill>
        <p:spPr bwMode="auto">
          <a:xfrm>
            <a:off x="332014" y="1469570"/>
            <a:ext cx="10499447" cy="3407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88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6953"/>
            <a:ext cx="9973315" cy="3941276"/>
          </a:xfrm>
          <a:prstGeom prst="rect">
            <a:avLst/>
          </a:prstGeom>
          <a:noFill/>
          <a:ln>
            <a:noFill/>
          </a:ln>
        </p:spPr>
      </p:pic>
      <p:sp>
        <p:nvSpPr>
          <p:cNvPr id="463" name="Google Shape;463;p57"/>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a:t>Task 3) MRI from Segmentation (pix2pix)</a:t>
            </a:r>
            <a:endParaRPr/>
          </a:p>
        </p:txBody>
      </p:sp>
      <p:sp>
        <p:nvSpPr>
          <p:cNvPr id="6" name="Slide Number Placeholder 2">
            <a:extLst>
              <a:ext uri="{FF2B5EF4-FFF2-40B4-BE49-F238E27FC236}">
                <a16:creationId xmlns:a16="http://schemas.microsoft.com/office/drawing/2014/main" id="{E34D2AE5-3B2E-4014-9A02-DE0EF764A3FD}"/>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 name="Picture 3">
            <a:extLst>
              <a:ext uri="{FF2B5EF4-FFF2-40B4-BE49-F238E27FC236}">
                <a16:creationId xmlns:a16="http://schemas.microsoft.com/office/drawing/2014/main" id="{31305ED2-7BFD-42D5-9B8A-263C65D7CA1F}"/>
              </a:ext>
            </a:extLst>
          </p:cNvPr>
          <p:cNvPicPr>
            <a:picLocks noChangeAspect="1"/>
          </p:cNvPicPr>
          <p:nvPr/>
        </p:nvPicPr>
        <p:blipFill rotWithShape="1">
          <a:blip r:embed="rId3"/>
          <a:srcRect t="34039" b="32981"/>
          <a:stretch/>
        </p:blipFill>
        <p:spPr>
          <a:xfrm>
            <a:off x="-141194" y="1621970"/>
            <a:ext cx="11255187" cy="3712029"/>
          </a:xfrm>
          <a:prstGeom prst="rect">
            <a:avLst/>
          </a:prstGeom>
        </p:spPr>
      </p:pic>
      <p:sp>
        <p:nvSpPr>
          <p:cNvPr id="10" name="Google Shape;456;p56">
            <a:extLst>
              <a:ext uri="{FF2B5EF4-FFF2-40B4-BE49-F238E27FC236}">
                <a16:creationId xmlns:a16="http://schemas.microsoft.com/office/drawing/2014/main" id="{AFD8A118-04D3-44F6-B344-380D5251F3FE}"/>
              </a:ext>
            </a:extLst>
          </p:cNvPr>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dirty="0"/>
              <a:t>After 1 Epoch</a:t>
            </a:r>
            <a:endParaRPr dirty="0"/>
          </a:p>
        </p:txBody>
      </p:sp>
    </p:spTree>
    <p:extLst>
      <p:ext uri="{BB962C8B-B14F-4D97-AF65-F5344CB8AC3E}">
        <p14:creationId xmlns:p14="http://schemas.microsoft.com/office/powerpoint/2010/main" val="1494996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SzPts val="1400"/>
              <a:buNone/>
            </a:pPr>
            <a:r>
              <a:rPr lang="en-US" dirty="0"/>
              <a:t>LAB PERSPECTIVE</a:t>
            </a:r>
            <a:endParaRPr sz="3600" b="1" i="0" u="none" strike="noStrike" cap="none" dirty="0">
              <a:solidFill>
                <a:schemeClr val="lt1"/>
              </a:solidFill>
              <a:latin typeface="Trebuchet MS"/>
              <a:ea typeface="Trebuchet MS"/>
              <a:cs typeface="Trebuchet MS"/>
              <a:sym typeface="Trebuchet MS"/>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58"/>
          <p:cNvPicPr preferRelativeResize="0"/>
          <p:nvPr/>
        </p:nvPicPr>
        <p:blipFill rotWithShape="1">
          <a:blip r:embed="rId3">
            <a:alphaModFix/>
          </a:blip>
          <a:srcRect/>
          <a:stretch/>
        </p:blipFill>
        <p:spPr>
          <a:xfrm>
            <a:off x="996256" y="2949582"/>
            <a:ext cx="2798356" cy="2798356"/>
          </a:xfrm>
          <a:prstGeom prst="rect">
            <a:avLst/>
          </a:prstGeom>
          <a:noFill/>
          <a:ln>
            <a:noFill/>
          </a:ln>
        </p:spPr>
      </p:pic>
      <p:pic>
        <p:nvPicPr>
          <p:cNvPr id="470" name="Google Shape;470;p58" descr="A picture containing animal, invertebrate&#10;&#10;Description generated with high confidence"/>
          <p:cNvPicPr preferRelativeResize="0"/>
          <p:nvPr/>
        </p:nvPicPr>
        <p:blipFill rotWithShape="1">
          <a:blip r:embed="rId4">
            <a:alphaModFix/>
          </a:blip>
          <a:srcRect/>
          <a:stretch/>
        </p:blipFill>
        <p:spPr>
          <a:xfrm>
            <a:off x="6848812" y="2949583"/>
            <a:ext cx="2798355" cy="2798355"/>
          </a:xfrm>
          <a:prstGeom prst="rect">
            <a:avLst/>
          </a:prstGeom>
          <a:noFill/>
          <a:ln>
            <a:noFill/>
          </a:ln>
        </p:spPr>
      </p:pic>
      <p:sp>
        <p:nvSpPr>
          <p:cNvPr id="471" name="Google Shape;471;p58"/>
          <p:cNvSpPr/>
          <p:nvPr/>
        </p:nvSpPr>
        <p:spPr>
          <a:xfrm>
            <a:off x="4507523" y="4147705"/>
            <a:ext cx="1751182" cy="612436"/>
          </a:xfrm>
          <a:prstGeom prst="right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60" b="0" i="0" u="none" strike="noStrike" cap="none">
              <a:solidFill>
                <a:schemeClr val="lt1"/>
              </a:solidFill>
              <a:latin typeface="Arial"/>
              <a:ea typeface="Arial"/>
              <a:cs typeface="Arial"/>
              <a:sym typeface="Arial"/>
            </a:endParaRPr>
          </a:p>
        </p:txBody>
      </p:sp>
      <p:sp>
        <p:nvSpPr>
          <p:cNvPr id="472" name="Google Shape;472;p58"/>
          <p:cNvSpPr txBox="1"/>
          <p:nvPr/>
        </p:nvSpPr>
        <p:spPr>
          <a:xfrm>
            <a:off x="1053671" y="620095"/>
            <a:ext cx="9582110" cy="2031325"/>
          </a:xfrm>
          <a:prstGeom prst="rect">
            <a:avLst/>
          </a:prstGeom>
          <a:noFill/>
          <a:ln>
            <a:noFill/>
          </a:ln>
        </p:spPr>
        <p:txBody>
          <a:bodyPr spcFirstLastPara="1" wrap="square" lIns="91425" tIns="45700" rIns="91425" bIns="45700" anchor="t" anchorCtr="0">
            <a:noAutofit/>
          </a:bodyPr>
          <a:lstStyle/>
          <a:p>
            <a:pPr marL="411480" marR="0" lvl="0" indent="-411480" algn="l" rtl="0">
              <a:lnSpc>
                <a:spcPct val="100000"/>
              </a:lnSpc>
              <a:spcBef>
                <a:spcPts val="0"/>
              </a:spcBef>
              <a:spcAft>
                <a:spcPts val="0"/>
              </a:spcAft>
              <a:buClr>
                <a:srgbClr val="000000"/>
              </a:buClr>
              <a:buSzPts val="2520"/>
              <a:buFont typeface="Arial"/>
              <a:buChar char="•"/>
            </a:pPr>
            <a:r>
              <a:rPr lang="en-US" sz="2520" b="0" i="0" u="none" strike="noStrike" cap="none">
                <a:solidFill>
                  <a:srgbClr val="000000"/>
                </a:solidFill>
                <a:latin typeface="Arial"/>
                <a:ea typeface="Arial"/>
                <a:cs typeface="Arial"/>
                <a:sym typeface="Arial"/>
              </a:rPr>
              <a:t>Generate synthetic brain MRI with disease from a label</a:t>
            </a:r>
            <a:endParaRPr/>
          </a:p>
          <a:p>
            <a:pPr marL="411480" marR="0" lvl="0" indent="-411480" algn="l" rtl="0">
              <a:lnSpc>
                <a:spcPct val="100000"/>
              </a:lnSpc>
              <a:spcBef>
                <a:spcPts val="0"/>
              </a:spcBef>
              <a:spcAft>
                <a:spcPts val="0"/>
              </a:spcAft>
              <a:buClr>
                <a:srgbClr val="000000"/>
              </a:buClr>
              <a:buSzPts val="2520"/>
              <a:buFont typeface="Arial"/>
              <a:buChar char="•"/>
            </a:pPr>
            <a:r>
              <a:rPr lang="en-US" sz="2520" b="0" i="0" u="none" strike="noStrike" cap="none">
                <a:solidFill>
                  <a:srgbClr val="000000"/>
                </a:solidFill>
                <a:latin typeface="Arial"/>
                <a:ea typeface="Arial"/>
                <a:cs typeface="Arial"/>
                <a:sym typeface="Arial"/>
              </a:rPr>
              <a:t>Label can be modified/human-defined, so we can generate </a:t>
            </a:r>
            <a:endParaRPr/>
          </a:p>
          <a:p>
            <a:pPr marL="0" marR="0" lvl="0" indent="0" algn="l" rtl="0">
              <a:lnSpc>
                <a:spcPct val="100000"/>
              </a:lnSpc>
              <a:spcBef>
                <a:spcPts val="0"/>
              </a:spcBef>
              <a:spcAft>
                <a:spcPts val="0"/>
              </a:spcAft>
              <a:buNone/>
            </a:pPr>
            <a:r>
              <a:rPr lang="en-US" sz="2520" b="0" i="0" u="none" strike="noStrike" cap="none">
                <a:solidFill>
                  <a:srgbClr val="000000"/>
                </a:solidFill>
                <a:latin typeface="Arial"/>
                <a:ea typeface="Arial"/>
                <a:cs typeface="Arial"/>
                <a:sym typeface="Arial"/>
              </a:rPr>
              <a:t>      </a:t>
            </a:r>
            <a:r>
              <a:rPr lang="en-US" sz="2520" b="0" i="1" u="none" strike="noStrike" cap="none">
                <a:solidFill>
                  <a:srgbClr val="000000"/>
                </a:solidFill>
                <a:latin typeface="Arial"/>
                <a:ea typeface="Arial"/>
                <a:cs typeface="Arial"/>
                <a:sym typeface="Arial"/>
              </a:rPr>
              <a:t>a lot of </a:t>
            </a:r>
            <a:r>
              <a:rPr lang="en-US" sz="2520" b="0" i="0" u="none" strike="noStrike" cap="none">
                <a:solidFill>
                  <a:srgbClr val="000000"/>
                </a:solidFill>
                <a:latin typeface="Arial"/>
                <a:ea typeface="Arial"/>
                <a:cs typeface="Arial"/>
                <a:sym typeface="Arial"/>
              </a:rPr>
              <a:t>medical images</a:t>
            </a:r>
            <a:endParaRPr/>
          </a:p>
          <a:p>
            <a:pPr marL="411480" marR="0" lvl="0" indent="-411480" algn="l" rtl="0">
              <a:lnSpc>
                <a:spcPct val="100000"/>
              </a:lnSpc>
              <a:spcBef>
                <a:spcPts val="0"/>
              </a:spcBef>
              <a:spcAft>
                <a:spcPts val="0"/>
              </a:spcAft>
              <a:buClr>
                <a:srgbClr val="000000"/>
              </a:buClr>
              <a:buSzPts val="2520"/>
              <a:buFont typeface="Arial"/>
              <a:buChar char="•"/>
            </a:pPr>
            <a:r>
              <a:rPr lang="en-US" sz="2520" b="0" i="1" u="none" strike="noStrike" cap="none">
                <a:solidFill>
                  <a:srgbClr val="000000"/>
                </a:solidFill>
                <a:latin typeface="Arial"/>
                <a:ea typeface="Arial"/>
                <a:cs typeface="Arial"/>
                <a:sym typeface="Arial"/>
              </a:rPr>
              <a:t>Ground truth </a:t>
            </a:r>
            <a:r>
              <a:rPr lang="en-US" sz="2520" b="0" i="0" u="none" strike="noStrike" cap="none">
                <a:solidFill>
                  <a:srgbClr val="000000"/>
                </a:solidFill>
                <a:latin typeface="Arial"/>
                <a:ea typeface="Arial"/>
                <a:cs typeface="Arial"/>
                <a:sym typeface="Arial"/>
              </a:rPr>
              <a:t>annotation is automatically there</a:t>
            </a:r>
            <a:endParaRPr/>
          </a:p>
          <a:p>
            <a:pPr marL="822960" marR="0" lvl="1" indent="-411480" algn="l" rtl="0">
              <a:lnSpc>
                <a:spcPct val="100000"/>
              </a:lnSpc>
              <a:spcBef>
                <a:spcPts val="0"/>
              </a:spcBef>
              <a:spcAft>
                <a:spcPts val="0"/>
              </a:spcAft>
              <a:buClr>
                <a:srgbClr val="000000"/>
              </a:buClr>
              <a:buSzPts val="2520"/>
              <a:buFont typeface="Arial"/>
              <a:buChar char="•"/>
            </a:pPr>
            <a:r>
              <a:rPr lang="en-US" sz="2520" b="0" i="0" u="none" strike="noStrike" cap="none">
                <a:solidFill>
                  <a:srgbClr val="000000"/>
                </a:solidFill>
                <a:latin typeface="Arial"/>
                <a:ea typeface="Arial"/>
                <a:cs typeface="Arial"/>
                <a:sym typeface="Arial"/>
              </a:rPr>
              <a:t>No need for (time-consuming/expensive) manual annotation</a:t>
            </a:r>
            <a:endParaRPr/>
          </a:p>
        </p:txBody>
      </p:sp>
      <p:sp>
        <p:nvSpPr>
          <p:cNvPr id="8" name="Slide Number Placeholder 2">
            <a:extLst>
              <a:ext uri="{FF2B5EF4-FFF2-40B4-BE49-F238E27FC236}">
                <a16:creationId xmlns:a16="http://schemas.microsoft.com/office/drawing/2014/main" id="{07CD4E43-FB1A-47D6-913D-6AA824B711FF}"/>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9"/>
          <p:cNvSpPr/>
          <p:nvPr/>
        </p:nvSpPr>
        <p:spPr>
          <a:xfrm>
            <a:off x="7690875" y="4772995"/>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479" name="Google Shape;479;p59"/>
          <p:cNvSpPr/>
          <p:nvPr/>
        </p:nvSpPr>
        <p:spPr>
          <a:xfrm>
            <a:off x="7759877" y="1598350"/>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480" name="Google Shape;480;p59"/>
          <p:cNvSpPr/>
          <p:nvPr/>
        </p:nvSpPr>
        <p:spPr>
          <a:xfrm>
            <a:off x="5544617" y="1583054"/>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481" name="Google Shape;481;p59"/>
          <p:cNvSpPr/>
          <p:nvPr/>
        </p:nvSpPr>
        <p:spPr>
          <a:xfrm>
            <a:off x="3502580" y="3136812"/>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482" name="Google Shape;482;p59"/>
          <p:cNvSpPr/>
          <p:nvPr/>
        </p:nvSpPr>
        <p:spPr>
          <a:xfrm>
            <a:off x="3497841" y="1570388"/>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483" name="Google Shape;483;p59"/>
          <p:cNvSpPr/>
          <p:nvPr/>
        </p:nvSpPr>
        <p:spPr>
          <a:xfrm>
            <a:off x="1361114" y="1572322"/>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484" name="Google Shape;484;p59"/>
          <p:cNvSpPr txBox="1"/>
          <p:nvPr/>
        </p:nvSpPr>
        <p:spPr>
          <a:xfrm>
            <a:off x="1572061" y="1286136"/>
            <a:ext cx="933269"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BRATS - T1</a:t>
            </a:r>
            <a:endParaRPr/>
          </a:p>
        </p:txBody>
      </p:sp>
      <p:sp>
        <p:nvSpPr>
          <p:cNvPr id="485" name="Google Shape;485;p59"/>
          <p:cNvSpPr/>
          <p:nvPr/>
        </p:nvSpPr>
        <p:spPr>
          <a:xfrm>
            <a:off x="2553522" y="2013259"/>
            <a:ext cx="853932" cy="166200"/>
          </a:xfrm>
          <a:prstGeom prst="rightArrow">
            <a:avLst>
              <a:gd name="adj1" fmla="val 50000"/>
              <a:gd name="adj2" fmla="val 50000"/>
            </a:avLst>
          </a:prstGeom>
          <a:solidFill>
            <a:schemeClr val="l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486" name="Google Shape;486;p59"/>
          <p:cNvSpPr txBox="1"/>
          <p:nvPr/>
        </p:nvSpPr>
        <p:spPr>
          <a:xfrm>
            <a:off x="2706272" y="1849056"/>
            <a:ext cx="70083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 (G)</a:t>
            </a:r>
            <a:endParaRPr/>
          </a:p>
        </p:txBody>
      </p:sp>
      <p:sp>
        <p:nvSpPr>
          <p:cNvPr id="487" name="Google Shape;487;p59"/>
          <p:cNvSpPr txBox="1"/>
          <p:nvPr/>
        </p:nvSpPr>
        <p:spPr>
          <a:xfrm>
            <a:off x="3338526" y="1196439"/>
            <a:ext cx="1425391"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Brain atlas - BRATS</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(inferred)</a:t>
            </a:r>
            <a:endParaRPr/>
          </a:p>
        </p:txBody>
      </p:sp>
      <p:pic>
        <p:nvPicPr>
          <p:cNvPr id="488" name="Google Shape;488;p5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506954" y="3134879"/>
            <a:ext cx="1097280" cy="1097280"/>
          </a:xfrm>
          <a:prstGeom prst="rect">
            <a:avLst/>
          </a:prstGeom>
          <a:noFill/>
          <a:ln>
            <a:noFill/>
          </a:ln>
        </p:spPr>
      </p:pic>
      <p:pic>
        <p:nvPicPr>
          <p:cNvPr id="489" name="Google Shape;489;p59" descr="A picture containing animal, indoor&#10;&#10;Description generated with high confidenc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02580" y="1572321"/>
            <a:ext cx="1097280" cy="1097280"/>
          </a:xfrm>
          <a:prstGeom prst="rect">
            <a:avLst/>
          </a:prstGeom>
          <a:noFill/>
          <a:ln>
            <a:noFill/>
          </a:ln>
        </p:spPr>
      </p:pic>
      <p:pic>
        <p:nvPicPr>
          <p:cNvPr id="490" name="Google Shape;490;p59" descr="A close up of an animal&#10;&#10;Description generated with high confidence"/>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54595" y="1570388"/>
            <a:ext cx="1097280" cy="1097280"/>
          </a:xfrm>
          <a:prstGeom prst="rect">
            <a:avLst/>
          </a:prstGeom>
          <a:noFill/>
          <a:ln>
            <a:noFill/>
          </a:ln>
        </p:spPr>
      </p:pic>
      <p:sp>
        <p:nvSpPr>
          <p:cNvPr id="491" name="Google Shape;491;p59"/>
          <p:cNvSpPr txBox="1"/>
          <p:nvPr/>
        </p:nvSpPr>
        <p:spPr>
          <a:xfrm>
            <a:off x="3297348" y="2764797"/>
            <a:ext cx="1502335"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Tumor label - BRATS</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(provided)</a:t>
            </a:r>
            <a:endParaRPr/>
          </a:p>
        </p:txBody>
      </p:sp>
      <p:sp>
        <p:nvSpPr>
          <p:cNvPr id="492" name="Google Shape;492;p59"/>
          <p:cNvSpPr/>
          <p:nvPr/>
        </p:nvSpPr>
        <p:spPr>
          <a:xfrm>
            <a:off x="4694833" y="2095990"/>
            <a:ext cx="587372" cy="1619826"/>
          </a:xfrm>
          <a:prstGeom prst="rightBracket">
            <a:avLst>
              <a:gd name="adj" fmla="val 8333"/>
            </a:avLst>
          </a:prstGeom>
          <a:noFill/>
          <a:ln w="127000" cap="flat" cmpd="sng">
            <a:solidFill>
              <a:srgbClr val="43AD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dk1"/>
              </a:solidFill>
              <a:latin typeface="Arial"/>
              <a:ea typeface="Arial"/>
              <a:cs typeface="Arial"/>
              <a:sym typeface="Arial"/>
            </a:endParaRPr>
          </a:p>
        </p:txBody>
      </p:sp>
      <p:sp>
        <p:nvSpPr>
          <p:cNvPr id="493" name="Google Shape;493;p59"/>
          <p:cNvSpPr/>
          <p:nvPr/>
        </p:nvSpPr>
        <p:spPr>
          <a:xfrm>
            <a:off x="4735878" y="2040081"/>
            <a:ext cx="755262" cy="107261"/>
          </a:xfrm>
          <a:prstGeom prst="rightArrow">
            <a:avLst>
              <a:gd name="adj1" fmla="val 50000"/>
              <a:gd name="adj2" fmla="val 50000"/>
            </a:avLst>
          </a:prstGeom>
          <a:solidFill>
            <a:srgbClr val="43A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494" name="Google Shape;494;p59"/>
          <p:cNvSpPr txBox="1"/>
          <p:nvPr/>
        </p:nvSpPr>
        <p:spPr>
          <a:xfrm>
            <a:off x="4866480" y="1871222"/>
            <a:ext cx="577402"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Merge</a:t>
            </a:r>
            <a:endParaRPr/>
          </a:p>
        </p:txBody>
      </p:sp>
      <p:sp>
        <p:nvSpPr>
          <p:cNvPr id="495" name="Google Shape;495;p59"/>
          <p:cNvSpPr txBox="1"/>
          <p:nvPr/>
        </p:nvSpPr>
        <p:spPr>
          <a:xfrm>
            <a:off x="2558420" y="2147341"/>
            <a:ext cx="938077"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MRI-to-label</a:t>
            </a:r>
            <a:endParaRPr/>
          </a:p>
        </p:txBody>
      </p:sp>
      <p:cxnSp>
        <p:nvCxnSpPr>
          <p:cNvPr id="496" name="Google Shape;496;p59"/>
          <p:cNvCxnSpPr/>
          <p:nvPr/>
        </p:nvCxnSpPr>
        <p:spPr>
          <a:xfrm>
            <a:off x="4199994" y="3858690"/>
            <a:ext cx="174316" cy="0"/>
          </a:xfrm>
          <a:prstGeom prst="straightConnector1">
            <a:avLst/>
          </a:prstGeom>
          <a:noFill/>
          <a:ln w="25400" cap="flat" cmpd="sng">
            <a:solidFill>
              <a:schemeClr val="dk1"/>
            </a:solidFill>
            <a:prstDash val="dash"/>
            <a:round/>
            <a:headEnd type="none" w="sm" len="sm"/>
            <a:tailEnd type="triangle" w="med" len="med"/>
          </a:ln>
        </p:spPr>
      </p:cxnSp>
      <p:cxnSp>
        <p:nvCxnSpPr>
          <p:cNvPr id="497" name="Google Shape;497;p59"/>
          <p:cNvCxnSpPr/>
          <p:nvPr/>
        </p:nvCxnSpPr>
        <p:spPr>
          <a:xfrm rot="10800000">
            <a:off x="3662242" y="3864405"/>
            <a:ext cx="163045" cy="0"/>
          </a:xfrm>
          <a:prstGeom prst="straightConnector1">
            <a:avLst/>
          </a:prstGeom>
          <a:noFill/>
          <a:ln w="25400" cap="flat" cmpd="sng">
            <a:solidFill>
              <a:schemeClr val="dk1"/>
            </a:solidFill>
            <a:prstDash val="dash"/>
            <a:round/>
            <a:headEnd type="none" w="sm" len="sm"/>
            <a:tailEnd type="triangle" w="med" len="med"/>
          </a:ln>
        </p:spPr>
      </p:cxnSp>
      <p:cxnSp>
        <p:nvCxnSpPr>
          <p:cNvPr id="498" name="Google Shape;498;p59"/>
          <p:cNvCxnSpPr/>
          <p:nvPr/>
        </p:nvCxnSpPr>
        <p:spPr>
          <a:xfrm rot="10800000">
            <a:off x="4034259" y="3550080"/>
            <a:ext cx="0" cy="160020"/>
          </a:xfrm>
          <a:prstGeom prst="straightConnector1">
            <a:avLst/>
          </a:prstGeom>
          <a:noFill/>
          <a:ln w="25400" cap="flat" cmpd="sng">
            <a:solidFill>
              <a:schemeClr val="dk1"/>
            </a:solidFill>
            <a:prstDash val="dash"/>
            <a:round/>
            <a:headEnd type="none" w="sm" len="sm"/>
            <a:tailEnd type="triangle" w="med" len="med"/>
          </a:ln>
        </p:spPr>
      </p:cxnSp>
      <p:cxnSp>
        <p:nvCxnSpPr>
          <p:cNvPr id="499" name="Google Shape;499;p59"/>
          <p:cNvCxnSpPr/>
          <p:nvPr/>
        </p:nvCxnSpPr>
        <p:spPr>
          <a:xfrm>
            <a:off x="4034259" y="4007280"/>
            <a:ext cx="0" cy="182880"/>
          </a:xfrm>
          <a:prstGeom prst="straightConnector1">
            <a:avLst/>
          </a:prstGeom>
          <a:noFill/>
          <a:ln w="25400" cap="flat" cmpd="sng">
            <a:solidFill>
              <a:schemeClr val="dk1"/>
            </a:solidFill>
            <a:prstDash val="dash"/>
            <a:round/>
            <a:headEnd type="none" w="sm" len="sm"/>
            <a:tailEnd type="triangle" w="med" len="med"/>
          </a:ln>
        </p:spPr>
      </p:cxnSp>
      <p:cxnSp>
        <p:nvCxnSpPr>
          <p:cNvPr id="500" name="Google Shape;500;p59"/>
          <p:cNvCxnSpPr/>
          <p:nvPr/>
        </p:nvCxnSpPr>
        <p:spPr>
          <a:xfrm rot="10800000">
            <a:off x="3829386" y="3615454"/>
            <a:ext cx="107718" cy="128936"/>
          </a:xfrm>
          <a:prstGeom prst="straightConnector1">
            <a:avLst/>
          </a:prstGeom>
          <a:noFill/>
          <a:ln w="25400" cap="flat" cmpd="sng">
            <a:solidFill>
              <a:schemeClr val="dk1"/>
            </a:solidFill>
            <a:prstDash val="lgDashDot"/>
            <a:round/>
            <a:headEnd type="none" w="sm" len="sm"/>
            <a:tailEnd type="triangle" w="med" len="med"/>
          </a:ln>
        </p:spPr>
      </p:cxnSp>
      <p:cxnSp>
        <p:nvCxnSpPr>
          <p:cNvPr id="501" name="Google Shape;501;p59"/>
          <p:cNvCxnSpPr/>
          <p:nvPr/>
        </p:nvCxnSpPr>
        <p:spPr>
          <a:xfrm rot="10800000" flipH="1">
            <a:off x="4165704" y="3647235"/>
            <a:ext cx="116725" cy="125730"/>
          </a:xfrm>
          <a:prstGeom prst="straightConnector1">
            <a:avLst/>
          </a:prstGeom>
          <a:noFill/>
          <a:ln w="25400" cap="flat" cmpd="sng">
            <a:solidFill>
              <a:schemeClr val="dk1"/>
            </a:solidFill>
            <a:prstDash val="lgDashDot"/>
            <a:round/>
            <a:headEnd type="none" w="sm" len="sm"/>
            <a:tailEnd type="triangle" w="med" len="med"/>
          </a:ln>
        </p:spPr>
      </p:cxnSp>
      <p:cxnSp>
        <p:nvCxnSpPr>
          <p:cNvPr id="502" name="Google Shape;502;p59"/>
          <p:cNvCxnSpPr/>
          <p:nvPr/>
        </p:nvCxnSpPr>
        <p:spPr>
          <a:xfrm flipH="1">
            <a:off x="3800286" y="3972991"/>
            <a:ext cx="113959" cy="125730"/>
          </a:xfrm>
          <a:prstGeom prst="straightConnector1">
            <a:avLst/>
          </a:prstGeom>
          <a:noFill/>
          <a:ln w="25400" cap="flat" cmpd="sng">
            <a:solidFill>
              <a:schemeClr val="dk1"/>
            </a:solidFill>
            <a:prstDash val="lgDashDot"/>
            <a:round/>
            <a:headEnd type="none" w="sm" len="sm"/>
            <a:tailEnd type="triangle" w="med" len="med"/>
          </a:ln>
        </p:spPr>
      </p:cxnSp>
      <p:cxnSp>
        <p:nvCxnSpPr>
          <p:cNvPr id="503" name="Google Shape;503;p59"/>
          <p:cNvCxnSpPr/>
          <p:nvPr/>
        </p:nvCxnSpPr>
        <p:spPr>
          <a:xfrm>
            <a:off x="4158856" y="3995850"/>
            <a:ext cx="100713" cy="102870"/>
          </a:xfrm>
          <a:prstGeom prst="straightConnector1">
            <a:avLst/>
          </a:prstGeom>
          <a:noFill/>
          <a:ln w="25400" cap="flat" cmpd="sng">
            <a:solidFill>
              <a:schemeClr val="dk1"/>
            </a:solidFill>
            <a:prstDash val="lgDashDot"/>
            <a:round/>
            <a:headEnd type="none" w="sm" len="sm"/>
            <a:tailEnd type="triangle" w="med" len="med"/>
          </a:ln>
        </p:spPr>
      </p:cxnSp>
      <p:cxnSp>
        <p:nvCxnSpPr>
          <p:cNvPr id="504" name="Google Shape;504;p59"/>
          <p:cNvCxnSpPr/>
          <p:nvPr/>
        </p:nvCxnSpPr>
        <p:spPr>
          <a:xfrm flipH="1">
            <a:off x="4132281" y="3615454"/>
            <a:ext cx="115858" cy="134651"/>
          </a:xfrm>
          <a:prstGeom prst="straightConnector1">
            <a:avLst/>
          </a:prstGeom>
          <a:noFill/>
          <a:ln w="25400" cap="flat" cmpd="sng">
            <a:solidFill>
              <a:schemeClr val="dk1"/>
            </a:solidFill>
            <a:prstDash val="dashDot"/>
            <a:round/>
            <a:headEnd type="none" w="sm" len="sm"/>
            <a:tailEnd type="triangle" w="med" len="med"/>
          </a:ln>
        </p:spPr>
      </p:cxnSp>
      <p:cxnSp>
        <p:nvCxnSpPr>
          <p:cNvPr id="505" name="Google Shape;505;p59"/>
          <p:cNvCxnSpPr/>
          <p:nvPr/>
        </p:nvCxnSpPr>
        <p:spPr>
          <a:xfrm>
            <a:off x="3800285" y="3662448"/>
            <a:ext cx="104954" cy="110517"/>
          </a:xfrm>
          <a:prstGeom prst="straightConnector1">
            <a:avLst/>
          </a:prstGeom>
          <a:noFill/>
          <a:ln w="25400" cap="flat" cmpd="sng">
            <a:solidFill>
              <a:schemeClr val="dk1"/>
            </a:solidFill>
            <a:prstDash val="dashDot"/>
            <a:round/>
            <a:headEnd type="none" w="sm" len="sm"/>
            <a:tailEnd type="triangle" w="med" len="med"/>
          </a:ln>
        </p:spPr>
      </p:cxnSp>
      <p:cxnSp>
        <p:nvCxnSpPr>
          <p:cNvPr id="506" name="Google Shape;506;p59"/>
          <p:cNvCxnSpPr/>
          <p:nvPr/>
        </p:nvCxnSpPr>
        <p:spPr>
          <a:xfrm rot="10800000" flipH="1">
            <a:off x="3839949" y="3995850"/>
            <a:ext cx="116725" cy="125730"/>
          </a:xfrm>
          <a:prstGeom prst="straightConnector1">
            <a:avLst/>
          </a:prstGeom>
          <a:noFill/>
          <a:ln w="25400" cap="flat" cmpd="sng">
            <a:solidFill>
              <a:schemeClr val="dk1"/>
            </a:solidFill>
            <a:prstDash val="dashDot"/>
            <a:round/>
            <a:headEnd type="none" w="sm" len="sm"/>
            <a:tailEnd type="triangle" w="med" len="med"/>
          </a:ln>
        </p:spPr>
      </p:cxnSp>
      <p:cxnSp>
        <p:nvCxnSpPr>
          <p:cNvPr id="507" name="Google Shape;507;p59"/>
          <p:cNvCxnSpPr/>
          <p:nvPr/>
        </p:nvCxnSpPr>
        <p:spPr>
          <a:xfrm rot="10800000">
            <a:off x="4172286" y="3952639"/>
            <a:ext cx="114866" cy="111791"/>
          </a:xfrm>
          <a:prstGeom prst="straightConnector1">
            <a:avLst/>
          </a:prstGeom>
          <a:noFill/>
          <a:ln w="25400" cap="flat" cmpd="sng">
            <a:solidFill>
              <a:schemeClr val="dk1"/>
            </a:solidFill>
            <a:prstDash val="dashDot"/>
            <a:round/>
            <a:headEnd type="none" w="sm" len="sm"/>
            <a:tailEnd type="triangle" w="med" len="med"/>
          </a:ln>
        </p:spPr>
      </p:cxnSp>
      <p:sp>
        <p:nvSpPr>
          <p:cNvPr id="508" name="Google Shape;508;p59"/>
          <p:cNvSpPr txBox="1"/>
          <p:nvPr/>
        </p:nvSpPr>
        <p:spPr>
          <a:xfrm>
            <a:off x="4457001" y="3110086"/>
            <a:ext cx="97975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No change</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Shift location</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Enlarge</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4) Shrink</a:t>
            </a:r>
            <a:endParaRPr/>
          </a:p>
        </p:txBody>
      </p:sp>
      <p:sp>
        <p:nvSpPr>
          <p:cNvPr id="509" name="Google Shape;509;p59"/>
          <p:cNvSpPr/>
          <p:nvPr/>
        </p:nvSpPr>
        <p:spPr>
          <a:xfrm>
            <a:off x="3504529" y="4796620"/>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10" name="Google Shape;510;p59"/>
          <p:cNvSpPr/>
          <p:nvPr/>
        </p:nvSpPr>
        <p:spPr>
          <a:xfrm>
            <a:off x="2553257" y="5262161"/>
            <a:ext cx="853932" cy="166200"/>
          </a:xfrm>
          <a:prstGeom prst="rightArrow">
            <a:avLst>
              <a:gd name="adj1" fmla="val 50000"/>
              <a:gd name="adj2" fmla="val 50000"/>
            </a:avLst>
          </a:prstGeom>
          <a:solidFill>
            <a:schemeClr val="l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11" name="Google Shape;511;p59"/>
          <p:cNvSpPr txBox="1"/>
          <p:nvPr/>
        </p:nvSpPr>
        <p:spPr>
          <a:xfrm>
            <a:off x="2711723" y="5094355"/>
            <a:ext cx="70083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 (G)</a:t>
            </a:r>
            <a:endParaRPr/>
          </a:p>
        </p:txBody>
      </p:sp>
      <p:sp>
        <p:nvSpPr>
          <p:cNvPr id="512" name="Google Shape;512;p59"/>
          <p:cNvSpPr txBox="1"/>
          <p:nvPr/>
        </p:nvSpPr>
        <p:spPr>
          <a:xfrm>
            <a:off x="2563870" y="5392640"/>
            <a:ext cx="938077"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MRI-to-label</a:t>
            </a:r>
            <a:endParaRPr/>
          </a:p>
        </p:txBody>
      </p:sp>
      <p:sp>
        <p:nvSpPr>
          <p:cNvPr id="513" name="Google Shape;513;p59"/>
          <p:cNvSpPr txBox="1"/>
          <p:nvPr/>
        </p:nvSpPr>
        <p:spPr>
          <a:xfrm>
            <a:off x="3399336" y="4396839"/>
            <a:ext cx="1292341"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Brain atlas - ADNI</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(inferred)</a:t>
            </a:r>
            <a:endParaRPr/>
          </a:p>
        </p:txBody>
      </p:sp>
      <p:sp>
        <p:nvSpPr>
          <p:cNvPr id="514" name="Google Shape;514;p59"/>
          <p:cNvSpPr/>
          <p:nvPr/>
        </p:nvSpPr>
        <p:spPr>
          <a:xfrm>
            <a:off x="4700823" y="3714005"/>
            <a:ext cx="587372" cy="1619826"/>
          </a:xfrm>
          <a:prstGeom prst="rightBracket">
            <a:avLst>
              <a:gd name="adj" fmla="val 8333"/>
            </a:avLst>
          </a:prstGeom>
          <a:noFill/>
          <a:ln w="127000" cap="flat" cmpd="sng">
            <a:solidFill>
              <a:srgbClr val="43AD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dk1"/>
              </a:solidFill>
              <a:latin typeface="Arial"/>
              <a:ea typeface="Arial"/>
              <a:cs typeface="Arial"/>
              <a:sym typeface="Arial"/>
            </a:endParaRPr>
          </a:p>
        </p:txBody>
      </p:sp>
      <p:sp>
        <p:nvSpPr>
          <p:cNvPr id="515" name="Google Shape;515;p59"/>
          <p:cNvSpPr txBox="1"/>
          <p:nvPr/>
        </p:nvSpPr>
        <p:spPr>
          <a:xfrm>
            <a:off x="1602387" y="4523917"/>
            <a:ext cx="800219"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ADNI - T1</a:t>
            </a:r>
            <a:endParaRPr/>
          </a:p>
        </p:txBody>
      </p:sp>
      <p:pic>
        <p:nvPicPr>
          <p:cNvPr id="516" name="Google Shape;516;p59" descr="A picture containing animal, invertebrate&#10;&#10;Description generated with high confidence"/>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549404" y="4796620"/>
            <a:ext cx="1097280" cy="1097280"/>
          </a:xfrm>
          <a:prstGeom prst="rect">
            <a:avLst/>
          </a:prstGeom>
          <a:noFill/>
          <a:ln>
            <a:noFill/>
          </a:ln>
        </p:spPr>
      </p:pic>
      <p:pic>
        <p:nvPicPr>
          <p:cNvPr id="517" name="Google Shape;517;p5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08993" y="4735756"/>
            <a:ext cx="1097280" cy="1097280"/>
          </a:xfrm>
          <a:prstGeom prst="rect">
            <a:avLst/>
          </a:prstGeom>
          <a:noFill/>
          <a:ln>
            <a:noFill/>
          </a:ln>
        </p:spPr>
      </p:pic>
      <p:sp>
        <p:nvSpPr>
          <p:cNvPr id="518" name="Google Shape;518;p59"/>
          <p:cNvSpPr/>
          <p:nvPr/>
        </p:nvSpPr>
        <p:spPr>
          <a:xfrm>
            <a:off x="4735878" y="5284396"/>
            <a:ext cx="755262" cy="107261"/>
          </a:xfrm>
          <a:prstGeom prst="rightArrow">
            <a:avLst>
              <a:gd name="adj1" fmla="val 50000"/>
              <a:gd name="adj2" fmla="val 50000"/>
            </a:avLst>
          </a:prstGeom>
          <a:solidFill>
            <a:srgbClr val="43A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pic>
        <p:nvPicPr>
          <p:cNvPr id="519" name="Google Shape;519;p59" descr="A picture containing animal, indoor&#10;&#10;Description generated with high confidence"/>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531418" y="1570918"/>
            <a:ext cx="1097280" cy="1097280"/>
          </a:xfrm>
          <a:prstGeom prst="rect">
            <a:avLst/>
          </a:prstGeom>
          <a:noFill/>
          <a:ln>
            <a:noFill/>
          </a:ln>
        </p:spPr>
      </p:pic>
      <p:pic>
        <p:nvPicPr>
          <p:cNvPr id="520" name="Google Shape;520;p5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548825" y="1558781"/>
            <a:ext cx="1097280" cy="1097280"/>
          </a:xfrm>
          <a:prstGeom prst="rect">
            <a:avLst/>
          </a:prstGeom>
          <a:noFill/>
          <a:ln>
            <a:noFill/>
          </a:ln>
        </p:spPr>
      </p:pic>
      <p:sp>
        <p:nvSpPr>
          <p:cNvPr id="521" name="Google Shape;521;p59"/>
          <p:cNvSpPr txBox="1"/>
          <p:nvPr/>
        </p:nvSpPr>
        <p:spPr>
          <a:xfrm>
            <a:off x="4855050" y="5351657"/>
            <a:ext cx="577402"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Merge</a:t>
            </a:r>
            <a:endParaRPr/>
          </a:p>
        </p:txBody>
      </p:sp>
      <p:pic>
        <p:nvPicPr>
          <p:cNvPr id="522" name="Google Shape;522;p5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4107" y="4887767"/>
            <a:ext cx="1154323" cy="897255"/>
          </a:xfrm>
          <a:prstGeom prst="rect">
            <a:avLst/>
          </a:prstGeom>
          <a:noFill/>
          <a:ln>
            <a:noFill/>
          </a:ln>
        </p:spPr>
      </p:pic>
      <p:pic>
        <p:nvPicPr>
          <p:cNvPr id="523" name="Google Shape;523;p59" descr="A close up of a logo&#10;&#10;Description generated with very high confidence"/>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347020" y="4815622"/>
            <a:ext cx="1230633" cy="1036417"/>
          </a:xfrm>
          <a:prstGeom prst="rect">
            <a:avLst/>
          </a:prstGeom>
          <a:noFill/>
          <a:ln>
            <a:noFill/>
          </a:ln>
        </p:spPr>
      </p:pic>
      <p:sp>
        <p:nvSpPr>
          <p:cNvPr id="524" name="Google Shape;524;p59"/>
          <p:cNvSpPr/>
          <p:nvPr/>
        </p:nvSpPr>
        <p:spPr>
          <a:xfrm>
            <a:off x="1361634" y="4796620"/>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25" name="Google Shape;525;p59"/>
          <p:cNvSpPr/>
          <p:nvPr/>
        </p:nvSpPr>
        <p:spPr>
          <a:xfrm>
            <a:off x="6724849" y="2013259"/>
            <a:ext cx="853932" cy="166200"/>
          </a:xfrm>
          <a:prstGeom prst="rightArrow">
            <a:avLst>
              <a:gd name="adj1" fmla="val 50000"/>
              <a:gd name="adj2" fmla="val 50000"/>
            </a:avLst>
          </a:prstGeom>
          <a:solidFill>
            <a:schemeClr val="l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26" name="Google Shape;526;p59"/>
          <p:cNvSpPr txBox="1"/>
          <p:nvPr/>
        </p:nvSpPr>
        <p:spPr>
          <a:xfrm>
            <a:off x="6877601" y="1849056"/>
            <a:ext cx="70083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 (G)</a:t>
            </a:r>
            <a:endParaRPr/>
          </a:p>
        </p:txBody>
      </p:sp>
      <p:sp>
        <p:nvSpPr>
          <p:cNvPr id="527" name="Google Shape;527;p59"/>
          <p:cNvSpPr txBox="1"/>
          <p:nvPr/>
        </p:nvSpPr>
        <p:spPr>
          <a:xfrm>
            <a:off x="6729747" y="2147341"/>
            <a:ext cx="984565"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Label-to-MRI</a:t>
            </a:r>
            <a:endParaRPr/>
          </a:p>
        </p:txBody>
      </p:sp>
      <p:pic>
        <p:nvPicPr>
          <p:cNvPr id="528" name="Google Shape;528;p59" descr="A picture containing invertebrate&#10;&#10;Description generated with very high confidence"/>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749953" y="1576832"/>
            <a:ext cx="1097280" cy="1097280"/>
          </a:xfrm>
          <a:prstGeom prst="rect">
            <a:avLst/>
          </a:prstGeom>
          <a:noFill/>
          <a:ln>
            <a:noFill/>
          </a:ln>
        </p:spPr>
      </p:pic>
      <p:sp>
        <p:nvSpPr>
          <p:cNvPr id="529" name="Google Shape;529;p59"/>
          <p:cNvSpPr txBox="1"/>
          <p:nvPr/>
        </p:nvSpPr>
        <p:spPr>
          <a:xfrm>
            <a:off x="7783050" y="1626623"/>
            <a:ext cx="3465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T1</a:t>
            </a:r>
            <a:endParaRPr/>
          </a:p>
        </p:txBody>
      </p:sp>
      <p:sp>
        <p:nvSpPr>
          <p:cNvPr id="530" name="Google Shape;530;p59"/>
          <p:cNvSpPr txBox="1"/>
          <p:nvPr/>
        </p:nvSpPr>
        <p:spPr>
          <a:xfrm>
            <a:off x="5560372" y="1203037"/>
            <a:ext cx="1077539"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Brain + tumor</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label (merged)</a:t>
            </a:r>
            <a:endParaRPr/>
          </a:p>
        </p:txBody>
      </p:sp>
      <p:sp>
        <p:nvSpPr>
          <p:cNvPr id="531" name="Google Shape;531;p59"/>
          <p:cNvSpPr/>
          <p:nvPr/>
        </p:nvSpPr>
        <p:spPr>
          <a:xfrm>
            <a:off x="6724849" y="5257575"/>
            <a:ext cx="853932" cy="166200"/>
          </a:xfrm>
          <a:prstGeom prst="rightArrow">
            <a:avLst>
              <a:gd name="adj1" fmla="val 50000"/>
              <a:gd name="adj2" fmla="val 50000"/>
            </a:avLst>
          </a:prstGeom>
          <a:solidFill>
            <a:schemeClr val="l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32" name="Google Shape;532;p59"/>
          <p:cNvSpPr txBox="1"/>
          <p:nvPr/>
        </p:nvSpPr>
        <p:spPr>
          <a:xfrm>
            <a:off x="6877601" y="5093372"/>
            <a:ext cx="70083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 (G)</a:t>
            </a:r>
            <a:endParaRPr/>
          </a:p>
        </p:txBody>
      </p:sp>
      <p:sp>
        <p:nvSpPr>
          <p:cNvPr id="533" name="Google Shape;533;p59"/>
          <p:cNvSpPr txBox="1"/>
          <p:nvPr/>
        </p:nvSpPr>
        <p:spPr>
          <a:xfrm>
            <a:off x="6729747" y="5391657"/>
            <a:ext cx="984565"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Label-to-MRI</a:t>
            </a:r>
            <a:endParaRPr/>
          </a:p>
        </p:txBody>
      </p:sp>
      <p:pic>
        <p:nvPicPr>
          <p:cNvPr id="534" name="Google Shape;534;p59" descr="A close up of the moon&#10;&#10;Description generated with high confidence"/>
          <p:cNvPicPr preferRelativeResize="0"/>
          <p:nvPr/>
        </p:nvPicPr>
        <p:blipFill rotWithShape="1">
          <a:blip r:embed="rId11" cstate="screen">
            <a:alphaModFix/>
            <a:extLst>
              <a:ext uri="{28A0092B-C50C-407E-A947-70E740481C1C}">
                <a14:useLocalDpi xmlns:a14="http://schemas.microsoft.com/office/drawing/2010/main"/>
              </a:ext>
            </a:extLst>
          </a:blip>
          <a:srcRect l="8438" t="41985" r="79626" b="39864"/>
          <a:stretch/>
        </p:blipFill>
        <p:spPr>
          <a:xfrm>
            <a:off x="7602255" y="4773597"/>
            <a:ext cx="1293373" cy="1120302"/>
          </a:xfrm>
          <a:prstGeom prst="rect">
            <a:avLst/>
          </a:prstGeom>
          <a:noFill/>
          <a:ln>
            <a:noFill/>
          </a:ln>
        </p:spPr>
      </p:pic>
      <p:sp>
        <p:nvSpPr>
          <p:cNvPr id="535" name="Google Shape;535;p59"/>
          <p:cNvSpPr txBox="1"/>
          <p:nvPr/>
        </p:nvSpPr>
        <p:spPr>
          <a:xfrm>
            <a:off x="7710921" y="4778208"/>
            <a:ext cx="3465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T1</a:t>
            </a:r>
            <a:endParaRPr/>
          </a:p>
        </p:txBody>
      </p:sp>
      <p:sp>
        <p:nvSpPr>
          <p:cNvPr id="536" name="Google Shape;536;p59"/>
          <p:cNvSpPr txBox="1"/>
          <p:nvPr/>
        </p:nvSpPr>
        <p:spPr>
          <a:xfrm>
            <a:off x="5566087" y="4420582"/>
            <a:ext cx="1077539"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Brain + tumor</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label (merged)</a:t>
            </a:r>
            <a:endParaRPr/>
          </a:p>
        </p:txBody>
      </p:sp>
      <p:sp>
        <p:nvSpPr>
          <p:cNvPr id="537" name="Google Shape;537;p59"/>
          <p:cNvSpPr txBox="1"/>
          <p:nvPr/>
        </p:nvSpPr>
        <p:spPr>
          <a:xfrm>
            <a:off x="7282017" y="1220501"/>
            <a:ext cx="1099981"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Synthetically</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generated MRI</a:t>
            </a:r>
            <a:endParaRPr/>
          </a:p>
        </p:txBody>
      </p:sp>
      <p:sp>
        <p:nvSpPr>
          <p:cNvPr id="538" name="Google Shape;538;p59"/>
          <p:cNvSpPr txBox="1"/>
          <p:nvPr/>
        </p:nvSpPr>
        <p:spPr>
          <a:xfrm>
            <a:off x="7239074" y="4402518"/>
            <a:ext cx="1099981"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Synthetically</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generated MRI</a:t>
            </a:r>
            <a:endParaRPr/>
          </a:p>
        </p:txBody>
      </p:sp>
      <p:sp>
        <p:nvSpPr>
          <p:cNvPr id="539" name="Google Shape;539;p59"/>
          <p:cNvSpPr txBox="1">
            <a:spLocks noGrp="1"/>
          </p:cNvSpPr>
          <p:nvPr>
            <p:ph type="title"/>
          </p:nvPr>
        </p:nvSpPr>
        <p:spPr>
          <a:xfrm>
            <a:off x="286101" y="204168"/>
            <a:ext cx="10316451" cy="858047"/>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sz="2880"/>
              <a:t>Generate arbitrary (desired) brain MRI with disease (e.g., small, large, place tumor on tumor-free MRI, etc.)</a:t>
            </a:r>
            <a:endParaRPr/>
          </a:p>
        </p:txBody>
      </p:sp>
      <p:sp>
        <p:nvSpPr>
          <p:cNvPr id="66" name="Slide Number Placeholder 2">
            <a:extLst>
              <a:ext uri="{FF2B5EF4-FFF2-40B4-BE49-F238E27FC236}">
                <a16:creationId xmlns:a16="http://schemas.microsoft.com/office/drawing/2014/main" id="{99693C40-B8C2-427B-B634-CF8CA7E48670}"/>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0"/>
          <p:cNvSpPr/>
          <p:nvPr/>
        </p:nvSpPr>
        <p:spPr>
          <a:xfrm>
            <a:off x="8738304" y="2846451"/>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46" name="Google Shape;546;p60"/>
          <p:cNvSpPr/>
          <p:nvPr/>
        </p:nvSpPr>
        <p:spPr>
          <a:xfrm>
            <a:off x="8170079" y="3597844"/>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47" name="Google Shape;547;p60"/>
          <p:cNvSpPr/>
          <p:nvPr/>
        </p:nvSpPr>
        <p:spPr>
          <a:xfrm>
            <a:off x="7629929" y="4289730"/>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48" name="Google Shape;548;p60"/>
          <p:cNvSpPr/>
          <p:nvPr/>
        </p:nvSpPr>
        <p:spPr>
          <a:xfrm>
            <a:off x="7110404" y="5047913"/>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49" name="Google Shape;549;p60"/>
          <p:cNvSpPr/>
          <p:nvPr/>
        </p:nvSpPr>
        <p:spPr>
          <a:xfrm>
            <a:off x="8391939" y="392369"/>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50" name="Google Shape;550;p60"/>
          <p:cNvSpPr/>
          <p:nvPr/>
        </p:nvSpPr>
        <p:spPr>
          <a:xfrm>
            <a:off x="7940284" y="952783"/>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51" name="Google Shape;551;p60"/>
          <p:cNvSpPr/>
          <p:nvPr/>
        </p:nvSpPr>
        <p:spPr>
          <a:xfrm>
            <a:off x="7538898" y="1502042"/>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52" name="Google Shape;552;p60"/>
          <p:cNvSpPr/>
          <p:nvPr/>
        </p:nvSpPr>
        <p:spPr>
          <a:xfrm>
            <a:off x="7061425" y="2083360"/>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53" name="Google Shape;553;p60"/>
          <p:cNvSpPr/>
          <p:nvPr/>
        </p:nvSpPr>
        <p:spPr>
          <a:xfrm>
            <a:off x="5453708" y="932330"/>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54" name="Google Shape;554;p60"/>
          <p:cNvSpPr/>
          <p:nvPr/>
        </p:nvSpPr>
        <p:spPr>
          <a:xfrm>
            <a:off x="3411671" y="2486088"/>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55" name="Google Shape;555;p60"/>
          <p:cNvSpPr/>
          <p:nvPr/>
        </p:nvSpPr>
        <p:spPr>
          <a:xfrm>
            <a:off x="3406932" y="919664"/>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56" name="Google Shape;556;p60"/>
          <p:cNvSpPr/>
          <p:nvPr/>
        </p:nvSpPr>
        <p:spPr>
          <a:xfrm>
            <a:off x="1270205" y="921597"/>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57" name="Google Shape;557;p60"/>
          <p:cNvSpPr txBox="1"/>
          <p:nvPr/>
        </p:nvSpPr>
        <p:spPr>
          <a:xfrm>
            <a:off x="1481152" y="635412"/>
            <a:ext cx="933269"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BRATS - T1</a:t>
            </a:r>
            <a:endParaRPr/>
          </a:p>
        </p:txBody>
      </p:sp>
      <p:sp>
        <p:nvSpPr>
          <p:cNvPr id="558" name="Google Shape;558;p60"/>
          <p:cNvSpPr/>
          <p:nvPr/>
        </p:nvSpPr>
        <p:spPr>
          <a:xfrm>
            <a:off x="2462613" y="1362535"/>
            <a:ext cx="853932" cy="166200"/>
          </a:xfrm>
          <a:prstGeom prst="rightArrow">
            <a:avLst>
              <a:gd name="adj1" fmla="val 50000"/>
              <a:gd name="adj2" fmla="val 50000"/>
            </a:avLst>
          </a:prstGeom>
          <a:solidFill>
            <a:schemeClr val="l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59" name="Google Shape;559;p60"/>
          <p:cNvSpPr txBox="1"/>
          <p:nvPr/>
        </p:nvSpPr>
        <p:spPr>
          <a:xfrm>
            <a:off x="2615363" y="1198332"/>
            <a:ext cx="70083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 (G)</a:t>
            </a:r>
            <a:endParaRPr/>
          </a:p>
        </p:txBody>
      </p:sp>
      <p:sp>
        <p:nvSpPr>
          <p:cNvPr id="560" name="Google Shape;560;p60"/>
          <p:cNvSpPr txBox="1"/>
          <p:nvPr/>
        </p:nvSpPr>
        <p:spPr>
          <a:xfrm>
            <a:off x="3247617" y="545715"/>
            <a:ext cx="1425391"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Brain atlas - BRATS</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(inferred)</a:t>
            </a:r>
            <a:endParaRPr/>
          </a:p>
        </p:txBody>
      </p:sp>
      <p:pic>
        <p:nvPicPr>
          <p:cNvPr id="561" name="Google Shape;561;p6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416045" y="2484155"/>
            <a:ext cx="1097280" cy="1097280"/>
          </a:xfrm>
          <a:prstGeom prst="rect">
            <a:avLst/>
          </a:prstGeom>
          <a:noFill/>
          <a:ln>
            <a:noFill/>
          </a:ln>
        </p:spPr>
      </p:pic>
      <p:pic>
        <p:nvPicPr>
          <p:cNvPr id="562" name="Google Shape;562;p60" descr="A picture containing animal, indoor&#10;&#10;Description generated with high confidenc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411671" y="921596"/>
            <a:ext cx="1097280" cy="1097280"/>
          </a:xfrm>
          <a:prstGeom prst="rect">
            <a:avLst/>
          </a:prstGeom>
          <a:noFill/>
          <a:ln>
            <a:noFill/>
          </a:ln>
        </p:spPr>
      </p:pic>
      <p:pic>
        <p:nvPicPr>
          <p:cNvPr id="563" name="Google Shape;563;p60" descr="A close up of an animal&#10;&#10;Description generated with high confidence"/>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263686" y="919663"/>
            <a:ext cx="1097280" cy="1097280"/>
          </a:xfrm>
          <a:prstGeom prst="rect">
            <a:avLst/>
          </a:prstGeom>
          <a:noFill/>
          <a:ln>
            <a:noFill/>
          </a:ln>
        </p:spPr>
      </p:pic>
      <p:sp>
        <p:nvSpPr>
          <p:cNvPr id="564" name="Google Shape;564;p60"/>
          <p:cNvSpPr txBox="1"/>
          <p:nvPr/>
        </p:nvSpPr>
        <p:spPr>
          <a:xfrm>
            <a:off x="3206439" y="2114073"/>
            <a:ext cx="1502335"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Tumor label - BRATS</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(provided)</a:t>
            </a:r>
            <a:endParaRPr/>
          </a:p>
        </p:txBody>
      </p:sp>
      <p:sp>
        <p:nvSpPr>
          <p:cNvPr id="565" name="Google Shape;565;p60"/>
          <p:cNvSpPr/>
          <p:nvPr/>
        </p:nvSpPr>
        <p:spPr>
          <a:xfrm>
            <a:off x="4603924" y="1445266"/>
            <a:ext cx="587372" cy="1619826"/>
          </a:xfrm>
          <a:prstGeom prst="rightBracket">
            <a:avLst>
              <a:gd name="adj" fmla="val 8333"/>
            </a:avLst>
          </a:prstGeom>
          <a:noFill/>
          <a:ln w="127000" cap="flat" cmpd="sng">
            <a:solidFill>
              <a:srgbClr val="43AD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dk1"/>
              </a:solidFill>
              <a:latin typeface="Arial"/>
              <a:ea typeface="Arial"/>
              <a:cs typeface="Arial"/>
              <a:sym typeface="Arial"/>
            </a:endParaRPr>
          </a:p>
        </p:txBody>
      </p:sp>
      <p:sp>
        <p:nvSpPr>
          <p:cNvPr id="566" name="Google Shape;566;p60"/>
          <p:cNvSpPr/>
          <p:nvPr/>
        </p:nvSpPr>
        <p:spPr>
          <a:xfrm>
            <a:off x="4644969" y="1389357"/>
            <a:ext cx="755262" cy="107261"/>
          </a:xfrm>
          <a:prstGeom prst="rightArrow">
            <a:avLst>
              <a:gd name="adj1" fmla="val 50000"/>
              <a:gd name="adj2" fmla="val 50000"/>
            </a:avLst>
          </a:prstGeom>
          <a:solidFill>
            <a:srgbClr val="43A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67" name="Google Shape;567;p60"/>
          <p:cNvSpPr txBox="1"/>
          <p:nvPr/>
        </p:nvSpPr>
        <p:spPr>
          <a:xfrm>
            <a:off x="4775571" y="1220498"/>
            <a:ext cx="577402"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Merge</a:t>
            </a:r>
            <a:endParaRPr/>
          </a:p>
        </p:txBody>
      </p:sp>
      <p:sp>
        <p:nvSpPr>
          <p:cNvPr id="568" name="Google Shape;568;p60"/>
          <p:cNvSpPr txBox="1"/>
          <p:nvPr/>
        </p:nvSpPr>
        <p:spPr>
          <a:xfrm>
            <a:off x="2467511" y="1496617"/>
            <a:ext cx="938077"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MRI-to-label</a:t>
            </a:r>
            <a:endParaRPr/>
          </a:p>
        </p:txBody>
      </p:sp>
      <p:cxnSp>
        <p:nvCxnSpPr>
          <p:cNvPr id="569" name="Google Shape;569;p60"/>
          <p:cNvCxnSpPr/>
          <p:nvPr/>
        </p:nvCxnSpPr>
        <p:spPr>
          <a:xfrm>
            <a:off x="4109085" y="3207965"/>
            <a:ext cx="174316" cy="0"/>
          </a:xfrm>
          <a:prstGeom prst="straightConnector1">
            <a:avLst/>
          </a:prstGeom>
          <a:noFill/>
          <a:ln w="25400" cap="flat" cmpd="sng">
            <a:solidFill>
              <a:schemeClr val="dk1"/>
            </a:solidFill>
            <a:prstDash val="dash"/>
            <a:round/>
            <a:headEnd type="none" w="sm" len="sm"/>
            <a:tailEnd type="triangle" w="med" len="med"/>
          </a:ln>
        </p:spPr>
      </p:cxnSp>
      <p:cxnSp>
        <p:nvCxnSpPr>
          <p:cNvPr id="570" name="Google Shape;570;p60"/>
          <p:cNvCxnSpPr/>
          <p:nvPr/>
        </p:nvCxnSpPr>
        <p:spPr>
          <a:xfrm rot="10800000">
            <a:off x="3571333" y="3213680"/>
            <a:ext cx="163045" cy="0"/>
          </a:xfrm>
          <a:prstGeom prst="straightConnector1">
            <a:avLst/>
          </a:prstGeom>
          <a:noFill/>
          <a:ln w="25400" cap="flat" cmpd="sng">
            <a:solidFill>
              <a:schemeClr val="dk1"/>
            </a:solidFill>
            <a:prstDash val="dash"/>
            <a:round/>
            <a:headEnd type="none" w="sm" len="sm"/>
            <a:tailEnd type="triangle" w="med" len="med"/>
          </a:ln>
        </p:spPr>
      </p:cxnSp>
      <p:cxnSp>
        <p:nvCxnSpPr>
          <p:cNvPr id="571" name="Google Shape;571;p60"/>
          <p:cNvCxnSpPr/>
          <p:nvPr/>
        </p:nvCxnSpPr>
        <p:spPr>
          <a:xfrm rot="10800000">
            <a:off x="3943350" y="2899355"/>
            <a:ext cx="0" cy="160020"/>
          </a:xfrm>
          <a:prstGeom prst="straightConnector1">
            <a:avLst/>
          </a:prstGeom>
          <a:noFill/>
          <a:ln w="25400" cap="flat" cmpd="sng">
            <a:solidFill>
              <a:schemeClr val="dk1"/>
            </a:solidFill>
            <a:prstDash val="dash"/>
            <a:round/>
            <a:headEnd type="none" w="sm" len="sm"/>
            <a:tailEnd type="triangle" w="med" len="med"/>
          </a:ln>
        </p:spPr>
      </p:cxnSp>
      <p:cxnSp>
        <p:nvCxnSpPr>
          <p:cNvPr id="572" name="Google Shape;572;p60"/>
          <p:cNvCxnSpPr/>
          <p:nvPr/>
        </p:nvCxnSpPr>
        <p:spPr>
          <a:xfrm>
            <a:off x="3943350" y="3356555"/>
            <a:ext cx="0" cy="182880"/>
          </a:xfrm>
          <a:prstGeom prst="straightConnector1">
            <a:avLst/>
          </a:prstGeom>
          <a:noFill/>
          <a:ln w="25400" cap="flat" cmpd="sng">
            <a:solidFill>
              <a:schemeClr val="dk1"/>
            </a:solidFill>
            <a:prstDash val="dash"/>
            <a:round/>
            <a:headEnd type="none" w="sm" len="sm"/>
            <a:tailEnd type="triangle" w="med" len="med"/>
          </a:ln>
        </p:spPr>
      </p:cxnSp>
      <p:cxnSp>
        <p:nvCxnSpPr>
          <p:cNvPr id="573" name="Google Shape;573;p60"/>
          <p:cNvCxnSpPr/>
          <p:nvPr/>
        </p:nvCxnSpPr>
        <p:spPr>
          <a:xfrm rot="10800000">
            <a:off x="3738477" y="2964730"/>
            <a:ext cx="107718" cy="128936"/>
          </a:xfrm>
          <a:prstGeom prst="straightConnector1">
            <a:avLst/>
          </a:prstGeom>
          <a:noFill/>
          <a:ln w="25400" cap="flat" cmpd="sng">
            <a:solidFill>
              <a:schemeClr val="dk1"/>
            </a:solidFill>
            <a:prstDash val="lgDashDot"/>
            <a:round/>
            <a:headEnd type="none" w="sm" len="sm"/>
            <a:tailEnd type="triangle" w="med" len="med"/>
          </a:ln>
        </p:spPr>
      </p:cxnSp>
      <p:cxnSp>
        <p:nvCxnSpPr>
          <p:cNvPr id="574" name="Google Shape;574;p60"/>
          <p:cNvCxnSpPr/>
          <p:nvPr/>
        </p:nvCxnSpPr>
        <p:spPr>
          <a:xfrm rot="10800000" flipH="1">
            <a:off x="4074795" y="2996510"/>
            <a:ext cx="116725" cy="125730"/>
          </a:xfrm>
          <a:prstGeom prst="straightConnector1">
            <a:avLst/>
          </a:prstGeom>
          <a:noFill/>
          <a:ln w="25400" cap="flat" cmpd="sng">
            <a:solidFill>
              <a:schemeClr val="dk1"/>
            </a:solidFill>
            <a:prstDash val="lgDashDot"/>
            <a:round/>
            <a:headEnd type="none" w="sm" len="sm"/>
            <a:tailEnd type="triangle" w="med" len="med"/>
          </a:ln>
        </p:spPr>
      </p:cxnSp>
      <p:cxnSp>
        <p:nvCxnSpPr>
          <p:cNvPr id="575" name="Google Shape;575;p60"/>
          <p:cNvCxnSpPr/>
          <p:nvPr/>
        </p:nvCxnSpPr>
        <p:spPr>
          <a:xfrm flipH="1">
            <a:off x="3709377" y="3322266"/>
            <a:ext cx="113959" cy="125730"/>
          </a:xfrm>
          <a:prstGeom prst="straightConnector1">
            <a:avLst/>
          </a:prstGeom>
          <a:noFill/>
          <a:ln w="25400" cap="flat" cmpd="sng">
            <a:solidFill>
              <a:schemeClr val="dk1"/>
            </a:solidFill>
            <a:prstDash val="lgDashDot"/>
            <a:round/>
            <a:headEnd type="none" w="sm" len="sm"/>
            <a:tailEnd type="triangle" w="med" len="med"/>
          </a:ln>
        </p:spPr>
      </p:cxnSp>
      <p:cxnSp>
        <p:nvCxnSpPr>
          <p:cNvPr id="576" name="Google Shape;576;p60"/>
          <p:cNvCxnSpPr/>
          <p:nvPr/>
        </p:nvCxnSpPr>
        <p:spPr>
          <a:xfrm>
            <a:off x="4067947" y="3345125"/>
            <a:ext cx="100713" cy="102870"/>
          </a:xfrm>
          <a:prstGeom prst="straightConnector1">
            <a:avLst/>
          </a:prstGeom>
          <a:noFill/>
          <a:ln w="25400" cap="flat" cmpd="sng">
            <a:solidFill>
              <a:schemeClr val="dk1"/>
            </a:solidFill>
            <a:prstDash val="lgDashDot"/>
            <a:round/>
            <a:headEnd type="none" w="sm" len="sm"/>
            <a:tailEnd type="triangle" w="med" len="med"/>
          </a:ln>
        </p:spPr>
      </p:cxnSp>
      <p:cxnSp>
        <p:nvCxnSpPr>
          <p:cNvPr id="577" name="Google Shape;577;p60"/>
          <p:cNvCxnSpPr/>
          <p:nvPr/>
        </p:nvCxnSpPr>
        <p:spPr>
          <a:xfrm flipH="1">
            <a:off x="4041372" y="2964730"/>
            <a:ext cx="115858" cy="134651"/>
          </a:xfrm>
          <a:prstGeom prst="straightConnector1">
            <a:avLst/>
          </a:prstGeom>
          <a:noFill/>
          <a:ln w="25400" cap="flat" cmpd="sng">
            <a:solidFill>
              <a:schemeClr val="dk1"/>
            </a:solidFill>
            <a:prstDash val="dashDot"/>
            <a:round/>
            <a:headEnd type="none" w="sm" len="sm"/>
            <a:tailEnd type="triangle" w="med" len="med"/>
          </a:ln>
        </p:spPr>
      </p:cxnSp>
      <p:cxnSp>
        <p:nvCxnSpPr>
          <p:cNvPr id="578" name="Google Shape;578;p60"/>
          <p:cNvCxnSpPr/>
          <p:nvPr/>
        </p:nvCxnSpPr>
        <p:spPr>
          <a:xfrm>
            <a:off x="3709376" y="3011724"/>
            <a:ext cx="104954" cy="110517"/>
          </a:xfrm>
          <a:prstGeom prst="straightConnector1">
            <a:avLst/>
          </a:prstGeom>
          <a:noFill/>
          <a:ln w="25400" cap="flat" cmpd="sng">
            <a:solidFill>
              <a:schemeClr val="dk1"/>
            </a:solidFill>
            <a:prstDash val="dashDot"/>
            <a:round/>
            <a:headEnd type="none" w="sm" len="sm"/>
            <a:tailEnd type="triangle" w="med" len="med"/>
          </a:ln>
        </p:spPr>
      </p:cxnSp>
      <p:cxnSp>
        <p:nvCxnSpPr>
          <p:cNvPr id="579" name="Google Shape;579;p60"/>
          <p:cNvCxnSpPr/>
          <p:nvPr/>
        </p:nvCxnSpPr>
        <p:spPr>
          <a:xfrm rot="10800000" flipH="1">
            <a:off x="3749040" y="3345125"/>
            <a:ext cx="116725" cy="125730"/>
          </a:xfrm>
          <a:prstGeom prst="straightConnector1">
            <a:avLst/>
          </a:prstGeom>
          <a:noFill/>
          <a:ln w="25400" cap="flat" cmpd="sng">
            <a:solidFill>
              <a:schemeClr val="dk1"/>
            </a:solidFill>
            <a:prstDash val="dashDot"/>
            <a:round/>
            <a:headEnd type="none" w="sm" len="sm"/>
            <a:tailEnd type="triangle" w="med" len="med"/>
          </a:ln>
        </p:spPr>
      </p:cxnSp>
      <p:cxnSp>
        <p:nvCxnSpPr>
          <p:cNvPr id="580" name="Google Shape;580;p60"/>
          <p:cNvCxnSpPr/>
          <p:nvPr/>
        </p:nvCxnSpPr>
        <p:spPr>
          <a:xfrm rot="10800000">
            <a:off x="4081377" y="3301915"/>
            <a:ext cx="114866" cy="111791"/>
          </a:xfrm>
          <a:prstGeom prst="straightConnector1">
            <a:avLst/>
          </a:prstGeom>
          <a:noFill/>
          <a:ln w="25400" cap="flat" cmpd="sng">
            <a:solidFill>
              <a:schemeClr val="dk1"/>
            </a:solidFill>
            <a:prstDash val="dashDot"/>
            <a:round/>
            <a:headEnd type="none" w="sm" len="sm"/>
            <a:tailEnd type="triangle" w="med" len="med"/>
          </a:ln>
        </p:spPr>
      </p:cxnSp>
      <p:sp>
        <p:nvSpPr>
          <p:cNvPr id="581" name="Google Shape;581;p60"/>
          <p:cNvSpPr txBox="1"/>
          <p:nvPr/>
        </p:nvSpPr>
        <p:spPr>
          <a:xfrm>
            <a:off x="4366092" y="2459362"/>
            <a:ext cx="97975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No change</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Shift location</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Enlarge</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4) Shrink</a:t>
            </a:r>
            <a:endParaRPr/>
          </a:p>
        </p:txBody>
      </p:sp>
      <p:sp>
        <p:nvSpPr>
          <p:cNvPr id="582" name="Google Shape;582;p60"/>
          <p:cNvSpPr/>
          <p:nvPr/>
        </p:nvSpPr>
        <p:spPr>
          <a:xfrm>
            <a:off x="3413620" y="4145896"/>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83" name="Google Shape;583;p60"/>
          <p:cNvSpPr/>
          <p:nvPr/>
        </p:nvSpPr>
        <p:spPr>
          <a:xfrm>
            <a:off x="2462348" y="4611437"/>
            <a:ext cx="853932" cy="166200"/>
          </a:xfrm>
          <a:prstGeom prst="rightArrow">
            <a:avLst>
              <a:gd name="adj1" fmla="val 50000"/>
              <a:gd name="adj2" fmla="val 50000"/>
            </a:avLst>
          </a:prstGeom>
          <a:solidFill>
            <a:schemeClr val="l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84" name="Google Shape;584;p60"/>
          <p:cNvSpPr txBox="1"/>
          <p:nvPr/>
        </p:nvSpPr>
        <p:spPr>
          <a:xfrm>
            <a:off x="2620814" y="4443630"/>
            <a:ext cx="70083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 (G)</a:t>
            </a:r>
            <a:endParaRPr/>
          </a:p>
        </p:txBody>
      </p:sp>
      <p:sp>
        <p:nvSpPr>
          <p:cNvPr id="585" name="Google Shape;585;p60"/>
          <p:cNvSpPr txBox="1"/>
          <p:nvPr/>
        </p:nvSpPr>
        <p:spPr>
          <a:xfrm>
            <a:off x="2472961" y="4741915"/>
            <a:ext cx="938077"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MRI-to-label</a:t>
            </a:r>
            <a:endParaRPr/>
          </a:p>
        </p:txBody>
      </p:sp>
      <p:sp>
        <p:nvSpPr>
          <p:cNvPr id="586" name="Google Shape;586;p60"/>
          <p:cNvSpPr txBox="1"/>
          <p:nvPr/>
        </p:nvSpPr>
        <p:spPr>
          <a:xfrm>
            <a:off x="3308427" y="3746115"/>
            <a:ext cx="1292341"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Brain atlas - ADNI</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(inferred)</a:t>
            </a:r>
            <a:endParaRPr/>
          </a:p>
        </p:txBody>
      </p:sp>
      <p:sp>
        <p:nvSpPr>
          <p:cNvPr id="587" name="Google Shape;587;p60"/>
          <p:cNvSpPr/>
          <p:nvPr/>
        </p:nvSpPr>
        <p:spPr>
          <a:xfrm>
            <a:off x="4609914" y="3063280"/>
            <a:ext cx="587372" cy="1619826"/>
          </a:xfrm>
          <a:prstGeom prst="rightBracket">
            <a:avLst>
              <a:gd name="adj" fmla="val 8333"/>
            </a:avLst>
          </a:prstGeom>
          <a:noFill/>
          <a:ln w="127000" cap="flat" cmpd="sng">
            <a:solidFill>
              <a:srgbClr val="43AD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dk1"/>
              </a:solidFill>
              <a:latin typeface="Arial"/>
              <a:ea typeface="Arial"/>
              <a:cs typeface="Arial"/>
              <a:sym typeface="Arial"/>
            </a:endParaRPr>
          </a:p>
        </p:txBody>
      </p:sp>
      <p:sp>
        <p:nvSpPr>
          <p:cNvPr id="588" name="Google Shape;588;p60"/>
          <p:cNvSpPr txBox="1"/>
          <p:nvPr/>
        </p:nvSpPr>
        <p:spPr>
          <a:xfrm>
            <a:off x="1511478" y="3873192"/>
            <a:ext cx="800219"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ADNI - T1</a:t>
            </a:r>
            <a:endParaRPr/>
          </a:p>
        </p:txBody>
      </p:sp>
      <p:pic>
        <p:nvPicPr>
          <p:cNvPr id="589" name="Google Shape;589;p60" descr="A picture containing animal, invertebrate&#10;&#10;Description generated with high confidence"/>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458495" y="4145896"/>
            <a:ext cx="1097280" cy="1097280"/>
          </a:xfrm>
          <a:prstGeom prst="rect">
            <a:avLst/>
          </a:prstGeom>
          <a:noFill/>
          <a:ln>
            <a:noFill/>
          </a:ln>
        </p:spPr>
      </p:pic>
      <p:pic>
        <p:nvPicPr>
          <p:cNvPr id="590" name="Google Shape;590;p6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518084" y="4085032"/>
            <a:ext cx="1097280" cy="1097280"/>
          </a:xfrm>
          <a:prstGeom prst="rect">
            <a:avLst/>
          </a:prstGeom>
          <a:noFill/>
          <a:ln>
            <a:noFill/>
          </a:ln>
        </p:spPr>
      </p:pic>
      <p:sp>
        <p:nvSpPr>
          <p:cNvPr id="591" name="Google Shape;591;p60"/>
          <p:cNvSpPr/>
          <p:nvPr/>
        </p:nvSpPr>
        <p:spPr>
          <a:xfrm>
            <a:off x="4644969" y="4633672"/>
            <a:ext cx="755262" cy="107261"/>
          </a:xfrm>
          <a:prstGeom prst="rightArrow">
            <a:avLst>
              <a:gd name="adj1" fmla="val 50000"/>
              <a:gd name="adj2" fmla="val 50000"/>
            </a:avLst>
          </a:prstGeom>
          <a:solidFill>
            <a:srgbClr val="43A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pic>
        <p:nvPicPr>
          <p:cNvPr id="592" name="Google Shape;592;p60" descr="A picture containing animal, indoor&#10;&#10;Description generated with high confidence"/>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440509" y="920193"/>
            <a:ext cx="1097280" cy="1097280"/>
          </a:xfrm>
          <a:prstGeom prst="rect">
            <a:avLst/>
          </a:prstGeom>
          <a:noFill/>
          <a:ln>
            <a:noFill/>
          </a:ln>
        </p:spPr>
      </p:pic>
      <p:pic>
        <p:nvPicPr>
          <p:cNvPr id="593" name="Google Shape;593;p6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457916" y="908057"/>
            <a:ext cx="1097280" cy="1097280"/>
          </a:xfrm>
          <a:prstGeom prst="rect">
            <a:avLst/>
          </a:prstGeom>
          <a:noFill/>
          <a:ln>
            <a:noFill/>
          </a:ln>
        </p:spPr>
      </p:pic>
      <p:sp>
        <p:nvSpPr>
          <p:cNvPr id="594" name="Google Shape;594;p60"/>
          <p:cNvSpPr txBox="1"/>
          <p:nvPr/>
        </p:nvSpPr>
        <p:spPr>
          <a:xfrm>
            <a:off x="4764141" y="4700933"/>
            <a:ext cx="577402"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Merge</a:t>
            </a:r>
            <a:endParaRPr/>
          </a:p>
        </p:txBody>
      </p:sp>
      <p:pic>
        <p:nvPicPr>
          <p:cNvPr id="595" name="Google Shape;595;p6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483198" y="4237043"/>
            <a:ext cx="1154323" cy="897255"/>
          </a:xfrm>
          <a:prstGeom prst="rect">
            <a:avLst/>
          </a:prstGeom>
          <a:noFill/>
          <a:ln>
            <a:noFill/>
          </a:ln>
        </p:spPr>
      </p:pic>
      <p:pic>
        <p:nvPicPr>
          <p:cNvPr id="596" name="Google Shape;596;p60" descr="A close up of a logo&#10;&#10;Description generated with very high confidence"/>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256111" y="4164897"/>
            <a:ext cx="1230633" cy="1036417"/>
          </a:xfrm>
          <a:prstGeom prst="rect">
            <a:avLst/>
          </a:prstGeom>
          <a:noFill/>
          <a:ln>
            <a:noFill/>
          </a:ln>
        </p:spPr>
      </p:pic>
      <p:sp>
        <p:nvSpPr>
          <p:cNvPr id="597" name="Google Shape;597;p60"/>
          <p:cNvSpPr/>
          <p:nvPr/>
        </p:nvSpPr>
        <p:spPr>
          <a:xfrm>
            <a:off x="1270725" y="4145896"/>
            <a:ext cx="1097280" cy="1097280"/>
          </a:xfrm>
          <a:prstGeom prst="rect">
            <a:avLst/>
          </a:prstGeom>
          <a:solidFill>
            <a:schemeClr val="dk2">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98" name="Google Shape;598;p60"/>
          <p:cNvSpPr/>
          <p:nvPr/>
        </p:nvSpPr>
        <p:spPr>
          <a:xfrm>
            <a:off x="6633940" y="1362535"/>
            <a:ext cx="853932" cy="166200"/>
          </a:xfrm>
          <a:prstGeom prst="rightArrow">
            <a:avLst>
              <a:gd name="adj1" fmla="val 50000"/>
              <a:gd name="adj2" fmla="val 50000"/>
            </a:avLst>
          </a:prstGeom>
          <a:solidFill>
            <a:schemeClr val="l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599" name="Google Shape;599;p60"/>
          <p:cNvSpPr txBox="1"/>
          <p:nvPr/>
        </p:nvSpPr>
        <p:spPr>
          <a:xfrm>
            <a:off x="6786692" y="1198332"/>
            <a:ext cx="70083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 (G)</a:t>
            </a:r>
            <a:endParaRPr/>
          </a:p>
        </p:txBody>
      </p:sp>
      <p:sp>
        <p:nvSpPr>
          <p:cNvPr id="600" name="Google Shape;600;p60"/>
          <p:cNvSpPr txBox="1"/>
          <p:nvPr/>
        </p:nvSpPr>
        <p:spPr>
          <a:xfrm>
            <a:off x="6638838" y="1496617"/>
            <a:ext cx="984565"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Label-to-MRI</a:t>
            </a:r>
            <a:endParaRPr/>
          </a:p>
        </p:txBody>
      </p:sp>
      <p:pic>
        <p:nvPicPr>
          <p:cNvPr id="601" name="Google Shape;601;p60" descr="A picture containing invertebrate, animal, sea urchin, mollusk&#10;&#10;Description generated with very high confidence"/>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8372107" y="397943"/>
            <a:ext cx="1097280" cy="1097280"/>
          </a:xfrm>
          <a:prstGeom prst="rect">
            <a:avLst/>
          </a:prstGeom>
          <a:noFill/>
          <a:ln>
            <a:noFill/>
          </a:ln>
        </p:spPr>
      </p:pic>
      <p:pic>
        <p:nvPicPr>
          <p:cNvPr id="602" name="Google Shape;602;p60" descr="A picture containing invertebrate, animal, indoor, sitting&#10;&#10;Description generated with very high confidence"/>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7896473" y="947557"/>
            <a:ext cx="1097280" cy="1097280"/>
          </a:xfrm>
          <a:prstGeom prst="rect">
            <a:avLst/>
          </a:prstGeom>
          <a:noFill/>
          <a:ln>
            <a:noFill/>
          </a:ln>
        </p:spPr>
      </p:pic>
      <p:pic>
        <p:nvPicPr>
          <p:cNvPr id="603" name="Google Shape;603;p60" descr="A picture containing invertebrate, animal, sea urchin, black&#10;&#10;Description generated with very high confidence"/>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7523708" y="1512228"/>
            <a:ext cx="1097280" cy="1097280"/>
          </a:xfrm>
          <a:prstGeom prst="rect">
            <a:avLst/>
          </a:prstGeom>
          <a:noFill/>
          <a:ln>
            <a:noFill/>
          </a:ln>
        </p:spPr>
      </p:pic>
      <p:pic>
        <p:nvPicPr>
          <p:cNvPr id="604" name="Google Shape;604;p60" descr="A picture containing invertebrate&#10;&#10;Description generated with very high confidence"/>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7051502" y="2061842"/>
            <a:ext cx="1097280" cy="1097280"/>
          </a:xfrm>
          <a:prstGeom prst="rect">
            <a:avLst/>
          </a:prstGeom>
          <a:noFill/>
          <a:ln>
            <a:noFill/>
          </a:ln>
        </p:spPr>
      </p:pic>
      <p:sp>
        <p:nvSpPr>
          <p:cNvPr id="605" name="Google Shape;605;p60"/>
          <p:cNvSpPr txBox="1"/>
          <p:nvPr/>
        </p:nvSpPr>
        <p:spPr>
          <a:xfrm>
            <a:off x="7084598" y="2111633"/>
            <a:ext cx="3465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T1</a:t>
            </a:r>
            <a:endParaRPr/>
          </a:p>
        </p:txBody>
      </p:sp>
      <p:sp>
        <p:nvSpPr>
          <p:cNvPr id="606" name="Google Shape;606;p60"/>
          <p:cNvSpPr txBox="1"/>
          <p:nvPr/>
        </p:nvSpPr>
        <p:spPr>
          <a:xfrm>
            <a:off x="7953278" y="957203"/>
            <a:ext cx="3465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T2</a:t>
            </a:r>
            <a:endParaRPr/>
          </a:p>
        </p:txBody>
      </p:sp>
      <p:sp>
        <p:nvSpPr>
          <p:cNvPr id="607" name="Google Shape;607;p60"/>
          <p:cNvSpPr txBox="1"/>
          <p:nvPr/>
        </p:nvSpPr>
        <p:spPr>
          <a:xfrm>
            <a:off x="7541799" y="1494413"/>
            <a:ext cx="415498"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T1c</a:t>
            </a:r>
            <a:endParaRPr/>
          </a:p>
        </p:txBody>
      </p:sp>
      <p:sp>
        <p:nvSpPr>
          <p:cNvPr id="608" name="Google Shape;608;p60"/>
          <p:cNvSpPr txBox="1"/>
          <p:nvPr/>
        </p:nvSpPr>
        <p:spPr>
          <a:xfrm>
            <a:off x="8404763" y="408563"/>
            <a:ext cx="4539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Flair</a:t>
            </a:r>
            <a:endParaRPr/>
          </a:p>
        </p:txBody>
      </p:sp>
      <p:sp>
        <p:nvSpPr>
          <p:cNvPr id="609" name="Google Shape;609;p60"/>
          <p:cNvSpPr txBox="1"/>
          <p:nvPr/>
        </p:nvSpPr>
        <p:spPr>
          <a:xfrm>
            <a:off x="5469463" y="552313"/>
            <a:ext cx="1077539"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Brain + tumor</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label (merged)</a:t>
            </a:r>
            <a:endParaRPr/>
          </a:p>
        </p:txBody>
      </p:sp>
      <p:sp>
        <p:nvSpPr>
          <p:cNvPr id="610" name="Google Shape;610;p60"/>
          <p:cNvSpPr/>
          <p:nvPr/>
        </p:nvSpPr>
        <p:spPr>
          <a:xfrm>
            <a:off x="6633940" y="4606850"/>
            <a:ext cx="853932" cy="166200"/>
          </a:xfrm>
          <a:prstGeom prst="rightArrow">
            <a:avLst>
              <a:gd name="adj1" fmla="val 50000"/>
              <a:gd name="adj2" fmla="val 50000"/>
            </a:avLst>
          </a:prstGeom>
          <a:solidFill>
            <a:schemeClr val="l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0" b="0" i="0" u="none" strike="noStrike" cap="none">
              <a:solidFill>
                <a:schemeClr val="lt1"/>
              </a:solidFill>
              <a:latin typeface="Arial"/>
              <a:ea typeface="Arial"/>
              <a:cs typeface="Arial"/>
              <a:sym typeface="Arial"/>
            </a:endParaRPr>
          </a:p>
        </p:txBody>
      </p:sp>
      <p:sp>
        <p:nvSpPr>
          <p:cNvPr id="611" name="Google Shape;611;p60"/>
          <p:cNvSpPr txBox="1"/>
          <p:nvPr/>
        </p:nvSpPr>
        <p:spPr>
          <a:xfrm>
            <a:off x="6786692" y="4442647"/>
            <a:ext cx="70083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Infer (G)</a:t>
            </a:r>
            <a:endParaRPr/>
          </a:p>
        </p:txBody>
      </p:sp>
      <p:sp>
        <p:nvSpPr>
          <p:cNvPr id="612" name="Google Shape;612;p60"/>
          <p:cNvSpPr txBox="1"/>
          <p:nvPr/>
        </p:nvSpPr>
        <p:spPr>
          <a:xfrm>
            <a:off x="6638838" y="4740933"/>
            <a:ext cx="984565"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Label-to-MRI</a:t>
            </a:r>
            <a:endParaRPr/>
          </a:p>
        </p:txBody>
      </p:sp>
      <p:pic>
        <p:nvPicPr>
          <p:cNvPr id="613" name="Google Shape;613;p60" descr="A close up of the moon&#10;&#10;Description generated with high confidence"/>
          <p:cNvPicPr preferRelativeResize="0"/>
          <p:nvPr/>
        </p:nvPicPr>
        <p:blipFill rotWithShape="1">
          <a:blip r:embed="rId14" cstate="screen">
            <a:alphaModFix/>
            <a:extLst>
              <a:ext uri="{28A0092B-C50C-407E-A947-70E740481C1C}">
                <a14:useLocalDpi xmlns:a14="http://schemas.microsoft.com/office/drawing/2010/main"/>
              </a:ext>
            </a:extLst>
          </a:blip>
          <a:srcRect l="8438" t="41985" r="79626" b="39864"/>
          <a:stretch/>
        </p:blipFill>
        <p:spPr>
          <a:xfrm>
            <a:off x="7021783" y="5048516"/>
            <a:ext cx="1293373" cy="1120302"/>
          </a:xfrm>
          <a:prstGeom prst="rect">
            <a:avLst/>
          </a:prstGeom>
          <a:noFill/>
          <a:ln>
            <a:noFill/>
          </a:ln>
        </p:spPr>
      </p:pic>
      <p:pic>
        <p:nvPicPr>
          <p:cNvPr id="614" name="Google Shape;614;p60" descr="A close up of the moon&#10;&#10;Description generated with high confidence"/>
          <p:cNvPicPr preferRelativeResize="0"/>
          <p:nvPr/>
        </p:nvPicPr>
        <p:blipFill rotWithShape="1">
          <a:blip r:embed="rId15" cstate="screen">
            <a:alphaModFix/>
            <a:extLst>
              <a:ext uri="{28A0092B-C50C-407E-A947-70E740481C1C}">
                <a14:useLocalDpi xmlns:a14="http://schemas.microsoft.com/office/drawing/2010/main"/>
              </a:ext>
            </a:extLst>
          </a:blip>
          <a:srcRect l="23554" t="44064" r="64853" b="40268"/>
          <a:stretch/>
        </p:blipFill>
        <p:spPr>
          <a:xfrm>
            <a:off x="7542064" y="4394818"/>
            <a:ext cx="1256031" cy="967102"/>
          </a:xfrm>
          <a:prstGeom prst="rect">
            <a:avLst/>
          </a:prstGeom>
          <a:noFill/>
          <a:ln>
            <a:noFill/>
          </a:ln>
        </p:spPr>
      </p:pic>
      <p:pic>
        <p:nvPicPr>
          <p:cNvPr id="615" name="Google Shape;615;p60" descr="A close up of the moon&#10;&#10;Description generated with high confidence"/>
          <p:cNvPicPr preferRelativeResize="0"/>
          <p:nvPr/>
        </p:nvPicPr>
        <p:blipFill rotWithShape="1">
          <a:blip r:embed="rId16" cstate="screen">
            <a:alphaModFix/>
            <a:extLst>
              <a:ext uri="{28A0092B-C50C-407E-A947-70E740481C1C}">
                <a14:useLocalDpi xmlns:a14="http://schemas.microsoft.com/office/drawing/2010/main"/>
              </a:ext>
            </a:extLst>
          </a:blip>
          <a:srcRect l="37936" t="43642" r="49799" b="40956"/>
          <a:stretch/>
        </p:blipFill>
        <p:spPr>
          <a:xfrm>
            <a:off x="8068271" y="3651115"/>
            <a:ext cx="1328971" cy="950630"/>
          </a:xfrm>
          <a:prstGeom prst="rect">
            <a:avLst/>
          </a:prstGeom>
          <a:noFill/>
          <a:ln>
            <a:noFill/>
          </a:ln>
        </p:spPr>
      </p:pic>
      <p:pic>
        <p:nvPicPr>
          <p:cNvPr id="616" name="Google Shape;616;p60" descr="A close up of the moon&#10;&#10;Description generated with high confidence"/>
          <p:cNvPicPr preferRelativeResize="0"/>
          <p:nvPr/>
        </p:nvPicPr>
        <p:blipFill rotWithShape="1">
          <a:blip r:embed="rId17" cstate="screen">
            <a:alphaModFix/>
            <a:extLst>
              <a:ext uri="{28A0092B-C50C-407E-A947-70E740481C1C}">
                <a14:useLocalDpi xmlns:a14="http://schemas.microsoft.com/office/drawing/2010/main"/>
              </a:ext>
            </a:extLst>
          </a:blip>
          <a:srcRect l="53280" t="39864" r="34198" b="37400"/>
          <a:stretch/>
        </p:blipFill>
        <p:spPr>
          <a:xfrm>
            <a:off x="8620988" y="2685863"/>
            <a:ext cx="1356689" cy="1403223"/>
          </a:xfrm>
          <a:prstGeom prst="rect">
            <a:avLst/>
          </a:prstGeom>
          <a:noFill/>
          <a:ln>
            <a:noFill/>
          </a:ln>
        </p:spPr>
      </p:pic>
      <p:sp>
        <p:nvSpPr>
          <p:cNvPr id="617" name="Google Shape;617;p60"/>
          <p:cNvSpPr txBox="1"/>
          <p:nvPr/>
        </p:nvSpPr>
        <p:spPr>
          <a:xfrm>
            <a:off x="7130450" y="5053126"/>
            <a:ext cx="3465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T1</a:t>
            </a:r>
            <a:endParaRPr/>
          </a:p>
        </p:txBody>
      </p:sp>
      <p:sp>
        <p:nvSpPr>
          <p:cNvPr id="618" name="Google Shape;618;p60"/>
          <p:cNvSpPr txBox="1"/>
          <p:nvPr/>
        </p:nvSpPr>
        <p:spPr>
          <a:xfrm>
            <a:off x="7644800" y="4304461"/>
            <a:ext cx="415498"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T1c</a:t>
            </a:r>
            <a:endParaRPr/>
          </a:p>
        </p:txBody>
      </p:sp>
      <p:sp>
        <p:nvSpPr>
          <p:cNvPr id="619" name="Google Shape;619;p60"/>
          <p:cNvSpPr txBox="1"/>
          <p:nvPr/>
        </p:nvSpPr>
        <p:spPr>
          <a:xfrm>
            <a:off x="8187725" y="3612946"/>
            <a:ext cx="3465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T2</a:t>
            </a:r>
            <a:endParaRPr/>
          </a:p>
        </p:txBody>
      </p:sp>
      <p:sp>
        <p:nvSpPr>
          <p:cNvPr id="620" name="Google Shape;620;p60"/>
          <p:cNvSpPr txBox="1"/>
          <p:nvPr/>
        </p:nvSpPr>
        <p:spPr>
          <a:xfrm>
            <a:off x="8730650" y="2807131"/>
            <a:ext cx="4539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Flair</a:t>
            </a:r>
            <a:endParaRPr/>
          </a:p>
        </p:txBody>
      </p:sp>
      <p:sp>
        <p:nvSpPr>
          <p:cNvPr id="621" name="Google Shape;621;p60"/>
          <p:cNvSpPr txBox="1"/>
          <p:nvPr/>
        </p:nvSpPr>
        <p:spPr>
          <a:xfrm>
            <a:off x="5475178" y="3769858"/>
            <a:ext cx="1077539"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Brain + tumor</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label (merged)</a:t>
            </a:r>
            <a:endParaRPr/>
          </a:p>
        </p:txBody>
      </p:sp>
      <p:sp>
        <p:nvSpPr>
          <p:cNvPr id="622" name="Google Shape;622;p60"/>
          <p:cNvSpPr txBox="1"/>
          <p:nvPr/>
        </p:nvSpPr>
        <p:spPr>
          <a:xfrm>
            <a:off x="7191108" y="569776"/>
            <a:ext cx="1099981"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Synthetically</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generated MRI</a:t>
            </a:r>
            <a:endParaRPr/>
          </a:p>
        </p:txBody>
      </p:sp>
      <p:sp>
        <p:nvSpPr>
          <p:cNvPr id="623" name="Google Shape;623;p60"/>
          <p:cNvSpPr txBox="1"/>
          <p:nvPr/>
        </p:nvSpPr>
        <p:spPr>
          <a:xfrm>
            <a:off x="7148165" y="3751794"/>
            <a:ext cx="1099981" cy="4247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Synthetically</a:t>
            </a:r>
            <a:endParaRPr/>
          </a:p>
          <a:p>
            <a:pPr marL="0" marR="0" lvl="0" indent="0" algn="ctr"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generated MRI</a:t>
            </a:r>
            <a:endParaRPr/>
          </a:p>
        </p:txBody>
      </p:sp>
      <p:sp>
        <p:nvSpPr>
          <p:cNvPr id="624" name="Google Shape;624;p60"/>
          <p:cNvSpPr txBox="1">
            <a:spLocks noGrp="1"/>
          </p:cNvSpPr>
          <p:nvPr>
            <p:ph type="title"/>
          </p:nvPr>
        </p:nvSpPr>
        <p:spPr>
          <a:xfrm>
            <a:off x="754380" y="-1740"/>
            <a:ext cx="9464040" cy="623534"/>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sz="2880"/>
              <a:t>Extend to multiple sequences!</a:t>
            </a:r>
            <a:endParaRPr/>
          </a:p>
        </p:txBody>
      </p:sp>
      <p:sp>
        <p:nvSpPr>
          <p:cNvPr id="84" name="Slide Number Placeholder 2">
            <a:extLst>
              <a:ext uri="{FF2B5EF4-FFF2-40B4-BE49-F238E27FC236}">
                <a16:creationId xmlns:a16="http://schemas.microsoft.com/office/drawing/2014/main" id="{F03554F8-C47B-44C4-B156-545058293956}"/>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1"/>
          <p:cNvSpPr txBox="1"/>
          <p:nvPr/>
        </p:nvSpPr>
        <p:spPr>
          <a:xfrm rot="-5400000">
            <a:off x="-139626" y="1978168"/>
            <a:ext cx="1069524"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tumor mirrored</a:t>
            </a:r>
            <a:endParaRPr/>
          </a:p>
        </p:txBody>
      </p:sp>
      <p:sp>
        <p:nvSpPr>
          <p:cNvPr id="631" name="Google Shape;631;p61"/>
          <p:cNvSpPr txBox="1"/>
          <p:nvPr/>
        </p:nvSpPr>
        <p:spPr>
          <a:xfrm rot="-5400000">
            <a:off x="92009" y="833862"/>
            <a:ext cx="606256"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original</a:t>
            </a:r>
            <a:endParaRPr/>
          </a:p>
        </p:txBody>
      </p:sp>
      <p:sp>
        <p:nvSpPr>
          <p:cNvPr id="632" name="Google Shape;632;p61"/>
          <p:cNvSpPr txBox="1"/>
          <p:nvPr/>
        </p:nvSpPr>
        <p:spPr>
          <a:xfrm>
            <a:off x="2075821" y="206738"/>
            <a:ext cx="381836"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T1c</a:t>
            </a:r>
            <a:endParaRPr/>
          </a:p>
        </p:txBody>
      </p:sp>
      <p:sp>
        <p:nvSpPr>
          <p:cNvPr id="633" name="Google Shape;633;p61"/>
          <p:cNvSpPr txBox="1"/>
          <p:nvPr/>
        </p:nvSpPr>
        <p:spPr>
          <a:xfrm>
            <a:off x="946765" y="206738"/>
            <a:ext cx="322524"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T1</a:t>
            </a:r>
            <a:endParaRPr/>
          </a:p>
        </p:txBody>
      </p:sp>
      <p:sp>
        <p:nvSpPr>
          <p:cNvPr id="634" name="Google Shape;634;p61"/>
          <p:cNvSpPr txBox="1"/>
          <p:nvPr/>
        </p:nvSpPr>
        <p:spPr>
          <a:xfrm>
            <a:off x="3230652" y="206738"/>
            <a:ext cx="36211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T2</a:t>
            </a:r>
            <a:endParaRPr/>
          </a:p>
        </p:txBody>
      </p:sp>
      <p:sp>
        <p:nvSpPr>
          <p:cNvPr id="635" name="Google Shape;635;p61"/>
          <p:cNvSpPr txBox="1"/>
          <p:nvPr/>
        </p:nvSpPr>
        <p:spPr>
          <a:xfrm>
            <a:off x="4347315" y="206738"/>
            <a:ext cx="51895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Flair</a:t>
            </a:r>
            <a:endParaRPr/>
          </a:p>
        </p:txBody>
      </p:sp>
      <p:cxnSp>
        <p:nvCxnSpPr>
          <p:cNvPr id="636" name="Google Shape;636;p61"/>
          <p:cNvCxnSpPr/>
          <p:nvPr/>
        </p:nvCxnSpPr>
        <p:spPr>
          <a:xfrm>
            <a:off x="5136168" y="211164"/>
            <a:ext cx="0" cy="5941481"/>
          </a:xfrm>
          <a:prstGeom prst="straightConnector1">
            <a:avLst/>
          </a:prstGeom>
          <a:noFill/>
          <a:ln w="25400" cap="flat" cmpd="sng">
            <a:solidFill>
              <a:srgbClr val="D8D8D8"/>
            </a:solidFill>
            <a:prstDash val="dash"/>
            <a:round/>
            <a:headEnd type="none" w="sm" len="sm"/>
            <a:tailEnd type="none" w="sm" len="sm"/>
          </a:ln>
        </p:spPr>
      </p:cxnSp>
      <p:sp>
        <p:nvSpPr>
          <p:cNvPr id="637" name="Google Shape;637;p61"/>
          <p:cNvSpPr txBox="1"/>
          <p:nvPr/>
        </p:nvSpPr>
        <p:spPr>
          <a:xfrm>
            <a:off x="6759725" y="207715"/>
            <a:ext cx="381836"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T1c</a:t>
            </a:r>
            <a:endParaRPr/>
          </a:p>
        </p:txBody>
      </p:sp>
      <p:sp>
        <p:nvSpPr>
          <p:cNvPr id="638" name="Google Shape;638;p61"/>
          <p:cNvSpPr txBox="1"/>
          <p:nvPr/>
        </p:nvSpPr>
        <p:spPr>
          <a:xfrm>
            <a:off x="5635093" y="207715"/>
            <a:ext cx="322524"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T1</a:t>
            </a:r>
            <a:endParaRPr/>
          </a:p>
        </p:txBody>
      </p:sp>
      <p:sp>
        <p:nvSpPr>
          <p:cNvPr id="639" name="Google Shape;639;p61"/>
          <p:cNvSpPr txBox="1"/>
          <p:nvPr/>
        </p:nvSpPr>
        <p:spPr>
          <a:xfrm>
            <a:off x="7880926" y="207715"/>
            <a:ext cx="347357"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T2</a:t>
            </a:r>
            <a:endParaRPr/>
          </a:p>
        </p:txBody>
      </p:sp>
      <p:sp>
        <p:nvSpPr>
          <p:cNvPr id="640" name="Google Shape;640;p61"/>
          <p:cNvSpPr txBox="1"/>
          <p:nvPr/>
        </p:nvSpPr>
        <p:spPr>
          <a:xfrm>
            <a:off x="8992560" y="207715"/>
            <a:ext cx="483601"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Flair</a:t>
            </a:r>
            <a:endParaRPr/>
          </a:p>
        </p:txBody>
      </p:sp>
      <p:sp>
        <p:nvSpPr>
          <p:cNvPr id="641" name="Google Shape;641;p61"/>
          <p:cNvSpPr txBox="1"/>
          <p:nvPr/>
        </p:nvSpPr>
        <p:spPr>
          <a:xfrm rot="-5400000">
            <a:off x="-189319" y="3122259"/>
            <a:ext cx="116891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tumor 16% larger</a:t>
            </a:r>
            <a:endParaRPr/>
          </a:p>
        </p:txBody>
      </p:sp>
      <p:sp>
        <p:nvSpPr>
          <p:cNvPr id="642" name="Google Shape;642;p61"/>
          <p:cNvSpPr txBox="1"/>
          <p:nvPr/>
        </p:nvSpPr>
        <p:spPr>
          <a:xfrm rot="-5400000">
            <a:off x="-230996" y="4274482"/>
            <a:ext cx="1252266"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tumor 16% smaller</a:t>
            </a:r>
            <a:endParaRPr/>
          </a:p>
        </p:txBody>
      </p:sp>
      <p:sp>
        <p:nvSpPr>
          <p:cNvPr id="643" name="Google Shape;643;p61"/>
          <p:cNvSpPr txBox="1"/>
          <p:nvPr/>
        </p:nvSpPr>
        <p:spPr>
          <a:xfrm rot="-5400000">
            <a:off x="-178897" y="5429286"/>
            <a:ext cx="1148071"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tumor on normal</a:t>
            </a:r>
            <a:endParaRPr/>
          </a:p>
        </p:txBody>
      </p:sp>
      <p:cxnSp>
        <p:nvCxnSpPr>
          <p:cNvPr id="644" name="Google Shape;644;p61"/>
          <p:cNvCxnSpPr/>
          <p:nvPr/>
        </p:nvCxnSpPr>
        <p:spPr>
          <a:xfrm flipH="1">
            <a:off x="1631246" y="391570"/>
            <a:ext cx="4529" cy="5709608"/>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645" name="Google Shape;645;p61"/>
          <p:cNvCxnSpPr/>
          <p:nvPr/>
        </p:nvCxnSpPr>
        <p:spPr>
          <a:xfrm flipH="1">
            <a:off x="2785807" y="394313"/>
            <a:ext cx="4851" cy="5706864"/>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646" name="Google Shape;646;p61"/>
          <p:cNvCxnSpPr/>
          <p:nvPr/>
        </p:nvCxnSpPr>
        <p:spPr>
          <a:xfrm flipH="1">
            <a:off x="3935984" y="390004"/>
            <a:ext cx="4851" cy="5706864"/>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647" name="Google Shape;647;p61"/>
          <p:cNvCxnSpPr/>
          <p:nvPr/>
        </p:nvCxnSpPr>
        <p:spPr>
          <a:xfrm flipH="1">
            <a:off x="6320590" y="399803"/>
            <a:ext cx="4851" cy="5706864"/>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648" name="Google Shape;648;p61"/>
          <p:cNvCxnSpPr/>
          <p:nvPr/>
        </p:nvCxnSpPr>
        <p:spPr>
          <a:xfrm flipH="1">
            <a:off x="7470769" y="400197"/>
            <a:ext cx="4851" cy="5706864"/>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649" name="Google Shape;649;p61"/>
          <p:cNvCxnSpPr/>
          <p:nvPr/>
        </p:nvCxnSpPr>
        <p:spPr>
          <a:xfrm flipH="1">
            <a:off x="8620945" y="395888"/>
            <a:ext cx="4851" cy="5706864"/>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650" name="Google Shape;650;p61"/>
          <p:cNvCxnSpPr/>
          <p:nvPr/>
        </p:nvCxnSpPr>
        <p:spPr>
          <a:xfrm>
            <a:off x="475358" y="1531957"/>
            <a:ext cx="9294720" cy="0"/>
          </a:xfrm>
          <a:prstGeom prst="straightConnector1">
            <a:avLst/>
          </a:prstGeom>
          <a:noFill/>
          <a:ln w="25400" cap="flat" cmpd="sng">
            <a:solidFill>
              <a:srgbClr val="D8D8D8">
                <a:alpha val="80000"/>
              </a:srgbClr>
            </a:solidFill>
            <a:prstDash val="dashDot"/>
            <a:round/>
            <a:headEnd type="none" w="sm" len="sm"/>
            <a:tailEnd type="none" w="sm" len="sm"/>
          </a:ln>
        </p:spPr>
      </p:cxnSp>
      <p:cxnSp>
        <p:nvCxnSpPr>
          <p:cNvPr id="651" name="Google Shape;651;p61"/>
          <p:cNvCxnSpPr/>
          <p:nvPr/>
        </p:nvCxnSpPr>
        <p:spPr>
          <a:xfrm rot="10800000" flipH="1">
            <a:off x="482552" y="2675277"/>
            <a:ext cx="9286868" cy="1567"/>
          </a:xfrm>
          <a:prstGeom prst="straightConnector1">
            <a:avLst/>
          </a:prstGeom>
          <a:noFill/>
          <a:ln w="25400" cap="flat" cmpd="sng">
            <a:solidFill>
              <a:srgbClr val="D8D8D8">
                <a:alpha val="80000"/>
              </a:srgbClr>
            </a:solidFill>
            <a:prstDash val="dashDot"/>
            <a:round/>
            <a:headEnd type="none" w="sm" len="sm"/>
            <a:tailEnd type="none" w="sm" len="sm"/>
          </a:ln>
        </p:spPr>
      </p:cxnSp>
      <p:cxnSp>
        <p:nvCxnSpPr>
          <p:cNvPr id="652" name="Google Shape;652;p61"/>
          <p:cNvCxnSpPr/>
          <p:nvPr/>
        </p:nvCxnSpPr>
        <p:spPr>
          <a:xfrm rot="10800000" flipH="1">
            <a:off x="482553" y="3818806"/>
            <a:ext cx="9275910" cy="7475"/>
          </a:xfrm>
          <a:prstGeom prst="straightConnector1">
            <a:avLst/>
          </a:prstGeom>
          <a:noFill/>
          <a:ln w="25400" cap="flat" cmpd="sng">
            <a:solidFill>
              <a:srgbClr val="D8D8D8">
                <a:alpha val="80000"/>
              </a:srgbClr>
            </a:solidFill>
            <a:prstDash val="dashDot"/>
            <a:round/>
            <a:headEnd type="none" w="sm" len="sm"/>
            <a:tailEnd type="none" w="sm" len="sm"/>
          </a:ln>
        </p:spPr>
      </p:cxnSp>
      <p:cxnSp>
        <p:nvCxnSpPr>
          <p:cNvPr id="653" name="Google Shape;653;p61"/>
          <p:cNvCxnSpPr/>
          <p:nvPr/>
        </p:nvCxnSpPr>
        <p:spPr>
          <a:xfrm rot="10800000" flipH="1">
            <a:off x="482553" y="4962035"/>
            <a:ext cx="9285200" cy="838"/>
          </a:xfrm>
          <a:prstGeom prst="straightConnector1">
            <a:avLst/>
          </a:prstGeom>
          <a:noFill/>
          <a:ln w="25400" cap="flat" cmpd="sng">
            <a:solidFill>
              <a:srgbClr val="D8D8D8">
                <a:alpha val="80000"/>
              </a:srgbClr>
            </a:solidFill>
            <a:prstDash val="dashDot"/>
            <a:round/>
            <a:headEnd type="none" w="sm" len="sm"/>
            <a:tailEnd type="none" w="sm" len="sm"/>
          </a:ln>
        </p:spPr>
      </p:cxnSp>
      <p:pic>
        <p:nvPicPr>
          <p:cNvPr id="654" name="Google Shape;654;p6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07835" y="415750"/>
            <a:ext cx="1078110" cy="1078110"/>
          </a:xfrm>
          <a:prstGeom prst="rect">
            <a:avLst/>
          </a:prstGeom>
          <a:noFill/>
          <a:ln>
            <a:noFill/>
          </a:ln>
        </p:spPr>
      </p:pic>
      <p:pic>
        <p:nvPicPr>
          <p:cNvPr id="655" name="Google Shape;655;p6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684215" y="418915"/>
            <a:ext cx="1069339" cy="1069339"/>
          </a:xfrm>
          <a:prstGeom prst="rect">
            <a:avLst/>
          </a:prstGeom>
          <a:noFill/>
          <a:ln>
            <a:noFill/>
          </a:ln>
        </p:spPr>
      </p:pic>
      <p:pic>
        <p:nvPicPr>
          <p:cNvPr id="656" name="Google Shape;656;p6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834978" y="425736"/>
            <a:ext cx="1059769" cy="1059769"/>
          </a:xfrm>
          <a:prstGeom prst="rect">
            <a:avLst/>
          </a:prstGeom>
          <a:noFill/>
          <a:ln>
            <a:noFill/>
          </a:ln>
        </p:spPr>
      </p:pic>
      <p:pic>
        <p:nvPicPr>
          <p:cNvPr id="657" name="Google Shape;657;p6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004990" y="420489"/>
            <a:ext cx="1056983" cy="1056983"/>
          </a:xfrm>
          <a:prstGeom prst="rect">
            <a:avLst/>
          </a:prstGeom>
          <a:noFill/>
          <a:ln>
            <a:noFill/>
          </a:ln>
        </p:spPr>
      </p:pic>
      <p:pic>
        <p:nvPicPr>
          <p:cNvPr id="658" name="Google Shape;658;p6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14510" y="1571931"/>
            <a:ext cx="1057262" cy="1057262"/>
          </a:xfrm>
          <a:prstGeom prst="rect">
            <a:avLst/>
          </a:prstGeom>
          <a:noFill/>
          <a:ln>
            <a:noFill/>
          </a:ln>
        </p:spPr>
      </p:pic>
      <p:pic>
        <p:nvPicPr>
          <p:cNvPr id="659" name="Google Shape;659;p6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699999" y="1582380"/>
            <a:ext cx="1037634" cy="1037634"/>
          </a:xfrm>
          <a:prstGeom prst="rect">
            <a:avLst/>
          </a:prstGeom>
          <a:noFill/>
          <a:ln>
            <a:noFill/>
          </a:ln>
        </p:spPr>
      </p:pic>
      <p:pic>
        <p:nvPicPr>
          <p:cNvPr id="660" name="Google Shape;660;p6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834035" y="1588797"/>
            <a:ext cx="1038661" cy="1038661"/>
          </a:xfrm>
          <a:prstGeom prst="rect">
            <a:avLst/>
          </a:prstGeom>
          <a:noFill/>
          <a:ln>
            <a:noFill/>
          </a:ln>
        </p:spPr>
      </p:pic>
      <p:pic>
        <p:nvPicPr>
          <p:cNvPr id="661" name="Google Shape;661;p61"/>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4006359" y="1602650"/>
            <a:ext cx="1026505" cy="1026505"/>
          </a:xfrm>
          <a:prstGeom prst="rect">
            <a:avLst/>
          </a:prstGeom>
          <a:noFill/>
          <a:ln>
            <a:noFill/>
          </a:ln>
        </p:spPr>
      </p:pic>
      <p:pic>
        <p:nvPicPr>
          <p:cNvPr id="662" name="Google Shape;662;p61"/>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512620" y="2717307"/>
            <a:ext cx="1063936" cy="1063936"/>
          </a:xfrm>
          <a:prstGeom prst="rect">
            <a:avLst/>
          </a:prstGeom>
          <a:noFill/>
          <a:ln>
            <a:noFill/>
          </a:ln>
        </p:spPr>
      </p:pic>
      <p:pic>
        <p:nvPicPr>
          <p:cNvPr id="663" name="Google Shape;663;p61"/>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685678" y="2727969"/>
            <a:ext cx="1053275" cy="1053275"/>
          </a:xfrm>
          <a:prstGeom prst="rect">
            <a:avLst/>
          </a:prstGeom>
          <a:noFill/>
          <a:ln>
            <a:noFill/>
          </a:ln>
        </p:spPr>
      </p:pic>
      <p:pic>
        <p:nvPicPr>
          <p:cNvPr id="664" name="Google Shape;664;p61"/>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2843739" y="2730184"/>
            <a:ext cx="1031462" cy="1031462"/>
          </a:xfrm>
          <a:prstGeom prst="rect">
            <a:avLst/>
          </a:prstGeom>
          <a:noFill/>
          <a:ln>
            <a:noFill/>
          </a:ln>
        </p:spPr>
      </p:pic>
      <p:pic>
        <p:nvPicPr>
          <p:cNvPr id="665" name="Google Shape;665;p61"/>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3997103" y="2709694"/>
            <a:ext cx="1062519" cy="1062519"/>
          </a:xfrm>
          <a:prstGeom prst="rect">
            <a:avLst/>
          </a:prstGeom>
          <a:noFill/>
          <a:ln>
            <a:noFill/>
          </a:ln>
        </p:spPr>
      </p:pic>
      <p:pic>
        <p:nvPicPr>
          <p:cNvPr id="666" name="Google Shape;666;p61"/>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514509" y="3857718"/>
            <a:ext cx="1071436" cy="1071436"/>
          </a:xfrm>
          <a:prstGeom prst="rect">
            <a:avLst/>
          </a:prstGeom>
          <a:noFill/>
          <a:ln>
            <a:noFill/>
          </a:ln>
        </p:spPr>
      </p:pic>
      <p:pic>
        <p:nvPicPr>
          <p:cNvPr id="667" name="Google Shape;667;p61"/>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680815" y="3850442"/>
            <a:ext cx="1053925" cy="1053925"/>
          </a:xfrm>
          <a:prstGeom prst="rect">
            <a:avLst/>
          </a:prstGeom>
          <a:noFill/>
          <a:ln>
            <a:noFill/>
          </a:ln>
        </p:spPr>
      </p:pic>
      <p:pic>
        <p:nvPicPr>
          <p:cNvPr id="668" name="Google Shape;668;p61"/>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2833937" y="3852361"/>
            <a:ext cx="1060289" cy="1060289"/>
          </a:xfrm>
          <a:prstGeom prst="rect">
            <a:avLst/>
          </a:prstGeom>
          <a:noFill/>
          <a:ln>
            <a:noFill/>
          </a:ln>
        </p:spPr>
      </p:pic>
      <p:pic>
        <p:nvPicPr>
          <p:cNvPr id="669" name="Google Shape;669;p61"/>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3997012" y="3860153"/>
            <a:ext cx="1048766" cy="1048766"/>
          </a:xfrm>
          <a:prstGeom prst="rect">
            <a:avLst/>
          </a:prstGeom>
          <a:noFill/>
          <a:ln>
            <a:noFill/>
          </a:ln>
        </p:spPr>
      </p:pic>
      <p:pic>
        <p:nvPicPr>
          <p:cNvPr id="670" name="Google Shape;670;p61"/>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521830" y="5024346"/>
            <a:ext cx="1043087" cy="1043087"/>
          </a:xfrm>
          <a:prstGeom prst="rect">
            <a:avLst/>
          </a:prstGeom>
          <a:noFill/>
          <a:ln>
            <a:noFill/>
          </a:ln>
        </p:spPr>
      </p:pic>
      <p:pic>
        <p:nvPicPr>
          <p:cNvPr id="671" name="Google Shape;671;p61"/>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1691365" y="5019023"/>
            <a:ext cx="1052527" cy="1052527"/>
          </a:xfrm>
          <a:prstGeom prst="rect">
            <a:avLst/>
          </a:prstGeom>
          <a:noFill/>
          <a:ln>
            <a:noFill/>
          </a:ln>
        </p:spPr>
      </p:pic>
      <p:pic>
        <p:nvPicPr>
          <p:cNvPr id="672" name="Google Shape;672;p61"/>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2834959" y="5020710"/>
            <a:ext cx="1063028" cy="1063028"/>
          </a:xfrm>
          <a:prstGeom prst="rect">
            <a:avLst/>
          </a:prstGeom>
          <a:noFill/>
          <a:ln>
            <a:noFill/>
          </a:ln>
        </p:spPr>
      </p:pic>
      <p:pic>
        <p:nvPicPr>
          <p:cNvPr id="673" name="Google Shape;673;p61"/>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3982072" y="5007822"/>
            <a:ext cx="1072699" cy="1072699"/>
          </a:xfrm>
          <a:prstGeom prst="rect">
            <a:avLst/>
          </a:prstGeom>
          <a:noFill/>
          <a:ln>
            <a:noFill/>
          </a:ln>
        </p:spPr>
      </p:pic>
      <p:pic>
        <p:nvPicPr>
          <p:cNvPr id="674" name="Google Shape;674;p61"/>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5200324" y="426603"/>
            <a:ext cx="1073678" cy="1073678"/>
          </a:xfrm>
          <a:prstGeom prst="rect">
            <a:avLst/>
          </a:prstGeom>
          <a:noFill/>
          <a:ln>
            <a:noFill/>
          </a:ln>
        </p:spPr>
      </p:pic>
      <p:pic>
        <p:nvPicPr>
          <p:cNvPr id="675" name="Google Shape;675;p61"/>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6375307" y="426603"/>
            <a:ext cx="1050869" cy="1050869"/>
          </a:xfrm>
          <a:prstGeom prst="rect">
            <a:avLst/>
          </a:prstGeom>
          <a:noFill/>
          <a:ln>
            <a:noFill/>
          </a:ln>
        </p:spPr>
      </p:pic>
      <p:pic>
        <p:nvPicPr>
          <p:cNvPr id="676" name="Google Shape;676;p61"/>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7528516" y="427988"/>
            <a:ext cx="1055273" cy="1055273"/>
          </a:xfrm>
          <a:prstGeom prst="rect">
            <a:avLst/>
          </a:prstGeom>
          <a:noFill/>
          <a:ln>
            <a:noFill/>
          </a:ln>
        </p:spPr>
      </p:pic>
      <p:pic>
        <p:nvPicPr>
          <p:cNvPr id="677" name="Google Shape;677;p61"/>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8664826" y="414606"/>
            <a:ext cx="1064289" cy="1064289"/>
          </a:xfrm>
          <a:prstGeom prst="rect">
            <a:avLst/>
          </a:prstGeom>
          <a:noFill/>
          <a:ln>
            <a:noFill/>
          </a:ln>
        </p:spPr>
      </p:pic>
      <p:pic>
        <p:nvPicPr>
          <p:cNvPr id="678" name="Google Shape;678;p61"/>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5199662" y="1562773"/>
            <a:ext cx="1069268" cy="1069268"/>
          </a:xfrm>
          <a:prstGeom prst="rect">
            <a:avLst/>
          </a:prstGeom>
          <a:noFill/>
          <a:ln>
            <a:noFill/>
          </a:ln>
        </p:spPr>
      </p:pic>
      <p:pic>
        <p:nvPicPr>
          <p:cNvPr id="679" name="Google Shape;679;p61"/>
          <p:cNvPicPr preferRelativeResize="0"/>
          <p:nvPr/>
        </p:nvPicPr>
        <p:blipFill rotWithShape="1">
          <a:blip r:embed="rId28" cstate="screen">
            <a:alphaModFix/>
            <a:extLst>
              <a:ext uri="{28A0092B-C50C-407E-A947-70E740481C1C}">
                <a14:useLocalDpi xmlns:a14="http://schemas.microsoft.com/office/drawing/2010/main"/>
              </a:ext>
            </a:extLst>
          </a:blip>
          <a:srcRect/>
          <a:stretch/>
        </p:blipFill>
        <p:spPr>
          <a:xfrm>
            <a:off x="6386694" y="1577906"/>
            <a:ext cx="1039483" cy="1039483"/>
          </a:xfrm>
          <a:prstGeom prst="rect">
            <a:avLst/>
          </a:prstGeom>
          <a:noFill/>
          <a:ln>
            <a:noFill/>
          </a:ln>
        </p:spPr>
      </p:pic>
      <p:pic>
        <p:nvPicPr>
          <p:cNvPr id="680" name="Google Shape;680;p61"/>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7528516" y="1588775"/>
            <a:ext cx="1050629" cy="1050629"/>
          </a:xfrm>
          <a:prstGeom prst="rect">
            <a:avLst/>
          </a:prstGeom>
          <a:noFill/>
          <a:ln>
            <a:noFill/>
          </a:ln>
        </p:spPr>
      </p:pic>
      <p:pic>
        <p:nvPicPr>
          <p:cNvPr id="681" name="Google Shape;681;p61"/>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8667182" y="1587699"/>
            <a:ext cx="1038151" cy="1038151"/>
          </a:xfrm>
          <a:prstGeom prst="rect">
            <a:avLst/>
          </a:prstGeom>
          <a:noFill/>
          <a:ln>
            <a:noFill/>
          </a:ln>
        </p:spPr>
      </p:pic>
      <p:pic>
        <p:nvPicPr>
          <p:cNvPr id="682" name="Google Shape;682;p61"/>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5201511" y="2725971"/>
            <a:ext cx="1066382" cy="1066382"/>
          </a:xfrm>
          <a:prstGeom prst="rect">
            <a:avLst/>
          </a:prstGeom>
          <a:noFill/>
          <a:ln>
            <a:noFill/>
          </a:ln>
        </p:spPr>
      </p:pic>
      <p:pic>
        <p:nvPicPr>
          <p:cNvPr id="683" name="Google Shape;683;p61"/>
          <p:cNvPicPr preferRelativeResize="0"/>
          <p:nvPr/>
        </p:nvPicPr>
        <p:blipFill rotWithShape="1">
          <a:blip r:embed="rId32" cstate="screen">
            <a:alphaModFix/>
            <a:extLst>
              <a:ext uri="{28A0092B-C50C-407E-A947-70E740481C1C}">
                <a14:useLocalDpi xmlns:a14="http://schemas.microsoft.com/office/drawing/2010/main"/>
              </a:ext>
            </a:extLst>
          </a:blip>
          <a:srcRect/>
          <a:stretch/>
        </p:blipFill>
        <p:spPr>
          <a:xfrm>
            <a:off x="6389188" y="2730760"/>
            <a:ext cx="1055588" cy="1055588"/>
          </a:xfrm>
          <a:prstGeom prst="rect">
            <a:avLst/>
          </a:prstGeom>
          <a:noFill/>
          <a:ln>
            <a:noFill/>
          </a:ln>
        </p:spPr>
      </p:pic>
      <p:pic>
        <p:nvPicPr>
          <p:cNvPr id="684" name="Google Shape;684;p61"/>
          <p:cNvPicPr preferRelativeResize="0"/>
          <p:nvPr/>
        </p:nvPicPr>
        <p:blipFill rotWithShape="1">
          <a:blip r:embed="rId33" cstate="screen">
            <a:alphaModFix/>
            <a:extLst>
              <a:ext uri="{28A0092B-C50C-407E-A947-70E740481C1C}">
                <a14:useLocalDpi xmlns:a14="http://schemas.microsoft.com/office/drawing/2010/main"/>
              </a:ext>
            </a:extLst>
          </a:blip>
          <a:srcRect/>
          <a:stretch/>
        </p:blipFill>
        <p:spPr>
          <a:xfrm>
            <a:off x="7537291" y="2740085"/>
            <a:ext cx="1023584" cy="1023584"/>
          </a:xfrm>
          <a:prstGeom prst="rect">
            <a:avLst/>
          </a:prstGeom>
          <a:noFill/>
          <a:ln>
            <a:noFill/>
          </a:ln>
        </p:spPr>
      </p:pic>
      <p:pic>
        <p:nvPicPr>
          <p:cNvPr id="685" name="Google Shape;685;p61"/>
          <p:cNvPicPr preferRelativeResize="0"/>
          <p:nvPr/>
        </p:nvPicPr>
        <p:blipFill rotWithShape="1">
          <a:blip r:embed="rId34" cstate="screen">
            <a:alphaModFix/>
            <a:extLst>
              <a:ext uri="{28A0092B-C50C-407E-A947-70E740481C1C}">
                <a14:useLocalDpi xmlns:a14="http://schemas.microsoft.com/office/drawing/2010/main"/>
              </a:ext>
            </a:extLst>
          </a:blip>
          <a:srcRect/>
          <a:stretch/>
        </p:blipFill>
        <p:spPr>
          <a:xfrm>
            <a:off x="8661182" y="2715940"/>
            <a:ext cx="1041894" cy="1041894"/>
          </a:xfrm>
          <a:prstGeom prst="rect">
            <a:avLst/>
          </a:prstGeom>
          <a:noFill/>
          <a:ln>
            <a:noFill/>
          </a:ln>
        </p:spPr>
      </p:pic>
      <p:pic>
        <p:nvPicPr>
          <p:cNvPr id="686" name="Google Shape;686;p61"/>
          <p:cNvPicPr preferRelativeResize="0"/>
          <p:nvPr/>
        </p:nvPicPr>
        <p:blipFill rotWithShape="1">
          <a:blip r:embed="rId35" cstate="screen">
            <a:alphaModFix/>
            <a:extLst>
              <a:ext uri="{28A0092B-C50C-407E-A947-70E740481C1C}">
                <a14:useLocalDpi xmlns:a14="http://schemas.microsoft.com/office/drawing/2010/main"/>
              </a:ext>
            </a:extLst>
          </a:blip>
          <a:srcRect/>
          <a:stretch/>
        </p:blipFill>
        <p:spPr>
          <a:xfrm>
            <a:off x="5202579" y="3858237"/>
            <a:ext cx="1065908" cy="1065908"/>
          </a:xfrm>
          <a:prstGeom prst="rect">
            <a:avLst/>
          </a:prstGeom>
          <a:noFill/>
          <a:ln>
            <a:noFill/>
          </a:ln>
        </p:spPr>
      </p:pic>
      <p:pic>
        <p:nvPicPr>
          <p:cNvPr id="687" name="Google Shape;687;p61"/>
          <p:cNvPicPr preferRelativeResize="0"/>
          <p:nvPr/>
        </p:nvPicPr>
        <p:blipFill rotWithShape="1">
          <a:blip r:embed="rId36" cstate="screen">
            <a:alphaModFix/>
            <a:extLst>
              <a:ext uri="{28A0092B-C50C-407E-A947-70E740481C1C}">
                <a14:useLocalDpi xmlns:a14="http://schemas.microsoft.com/office/drawing/2010/main"/>
              </a:ext>
            </a:extLst>
          </a:blip>
          <a:srcRect/>
          <a:stretch/>
        </p:blipFill>
        <p:spPr>
          <a:xfrm>
            <a:off x="6369500" y="3869686"/>
            <a:ext cx="1044312" cy="1044312"/>
          </a:xfrm>
          <a:prstGeom prst="rect">
            <a:avLst/>
          </a:prstGeom>
          <a:noFill/>
          <a:ln>
            <a:noFill/>
          </a:ln>
        </p:spPr>
      </p:pic>
      <p:pic>
        <p:nvPicPr>
          <p:cNvPr id="688" name="Google Shape;688;p61"/>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7528516" y="3887251"/>
            <a:ext cx="1036076" cy="1036076"/>
          </a:xfrm>
          <a:prstGeom prst="rect">
            <a:avLst/>
          </a:prstGeom>
          <a:noFill/>
          <a:ln>
            <a:noFill/>
          </a:ln>
        </p:spPr>
      </p:pic>
      <p:pic>
        <p:nvPicPr>
          <p:cNvPr id="689" name="Google Shape;689;p61"/>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8681237" y="3873590"/>
            <a:ext cx="1028681" cy="1028681"/>
          </a:xfrm>
          <a:prstGeom prst="rect">
            <a:avLst/>
          </a:prstGeom>
          <a:noFill/>
          <a:ln>
            <a:noFill/>
          </a:ln>
        </p:spPr>
      </p:pic>
      <p:pic>
        <p:nvPicPr>
          <p:cNvPr id="690" name="Google Shape;690;p61"/>
          <p:cNvPicPr preferRelativeResize="0"/>
          <p:nvPr/>
        </p:nvPicPr>
        <p:blipFill rotWithShape="1">
          <a:blip r:embed="rId39" cstate="screen">
            <a:alphaModFix/>
            <a:extLst>
              <a:ext uri="{28A0092B-C50C-407E-A947-70E740481C1C}">
                <a14:useLocalDpi xmlns:a14="http://schemas.microsoft.com/office/drawing/2010/main"/>
              </a:ext>
            </a:extLst>
          </a:blip>
          <a:srcRect/>
          <a:stretch/>
        </p:blipFill>
        <p:spPr>
          <a:xfrm>
            <a:off x="5198585" y="5022638"/>
            <a:ext cx="1058260" cy="1058260"/>
          </a:xfrm>
          <a:prstGeom prst="rect">
            <a:avLst/>
          </a:prstGeom>
          <a:noFill/>
          <a:ln>
            <a:noFill/>
          </a:ln>
        </p:spPr>
      </p:pic>
      <p:pic>
        <p:nvPicPr>
          <p:cNvPr id="691" name="Google Shape;691;p61"/>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6367243" y="5015990"/>
            <a:ext cx="1046570" cy="1046570"/>
          </a:xfrm>
          <a:prstGeom prst="rect">
            <a:avLst/>
          </a:prstGeom>
          <a:noFill/>
          <a:ln>
            <a:noFill/>
          </a:ln>
        </p:spPr>
      </p:pic>
      <p:pic>
        <p:nvPicPr>
          <p:cNvPr id="692" name="Google Shape;692;p61"/>
          <p:cNvPicPr preferRelativeResize="0"/>
          <p:nvPr/>
        </p:nvPicPr>
        <p:blipFill rotWithShape="1">
          <a:blip r:embed="rId41" cstate="screen">
            <a:alphaModFix/>
            <a:extLst>
              <a:ext uri="{28A0092B-C50C-407E-A947-70E740481C1C}">
                <a14:useLocalDpi xmlns:a14="http://schemas.microsoft.com/office/drawing/2010/main"/>
              </a:ext>
            </a:extLst>
          </a:blip>
          <a:srcRect/>
          <a:stretch/>
        </p:blipFill>
        <p:spPr>
          <a:xfrm>
            <a:off x="7522048" y="5019059"/>
            <a:ext cx="1040024" cy="1040024"/>
          </a:xfrm>
          <a:prstGeom prst="rect">
            <a:avLst/>
          </a:prstGeom>
          <a:noFill/>
          <a:ln>
            <a:noFill/>
          </a:ln>
        </p:spPr>
      </p:pic>
      <p:pic>
        <p:nvPicPr>
          <p:cNvPr id="693" name="Google Shape;693;p61"/>
          <p:cNvPicPr preferRelativeResize="0"/>
          <p:nvPr/>
        </p:nvPicPr>
        <p:blipFill rotWithShape="1">
          <a:blip r:embed="rId42" cstate="screen">
            <a:alphaModFix/>
            <a:extLst>
              <a:ext uri="{28A0092B-C50C-407E-A947-70E740481C1C}">
                <a14:useLocalDpi xmlns:a14="http://schemas.microsoft.com/office/drawing/2010/main"/>
              </a:ext>
            </a:extLst>
          </a:blip>
          <a:srcRect/>
          <a:stretch/>
        </p:blipFill>
        <p:spPr>
          <a:xfrm>
            <a:off x="8681044" y="5015989"/>
            <a:ext cx="1037180" cy="1037180"/>
          </a:xfrm>
          <a:prstGeom prst="rect">
            <a:avLst/>
          </a:prstGeom>
          <a:noFill/>
          <a:ln>
            <a:noFill/>
          </a:ln>
        </p:spPr>
      </p:pic>
      <p:sp>
        <p:nvSpPr>
          <p:cNvPr id="68" name="Slide Number Placeholder 2">
            <a:extLst>
              <a:ext uri="{FF2B5EF4-FFF2-40B4-BE49-F238E27FC236}">
                <a16:creationId xmlns:a16="http://schemas.microsoft.com/office/drawing/2014/main" id="{479D2FCC-3771-4984-BCA1-4FB7666FC78F}"/>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2"/>
          <p:cNvSpPr txBox="1"/>
          <p:nvPr/>
        </p:nvSpPr>
        <p:spPr>
          <a:xfrm rot="-5400000">
            <a:off x="-139626" y="1978168"/>
            <a:ext cx="1069524"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tumor mirrored</a:t>
            </a:r>
            <a:endParaRPr/>
          </a:p>
        </p:txBody>
      </p:sp>
      <p:sp>
        <p:nvSpPr>
          <p:cNvPr id="700" name="Google Shape;700;p62"/>
          <p:cNvSpPr txBox="1"/>
          <p:nvPr/>
        </p:nvSpPr>
        <p:spPr>
          <a:xfrm rot="-5400000">
            <a:off x="92009" y="833862"/>
            <a:ext cx="606256"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original</a:t>
            </a:r>
            <a:endParaRPr/>
          </a:p>
        </p:txBody>
      </p:sp>
      <p:sp>
        <p:nvSpPr>
          <p:cNvPr id="701" name="Google Shape;701;p62"/>
          <p:cNvSpPr txBox="1"/>
          <p:nvPr/>
        </p:nvSpPr>
        <p:spPr>
          <a:xfrm>
            <a:off x="2075821" y="206738"/>
            <a:ext cx="381836"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T1c</a:t>
            </a:r>
            <a:endParaRPr/>
          </a:p>
        </p:txBody>
      </p:sp>
      <p:sp>
        <p:nvSpPr>
          <p:cNvPr id="702" name="Google Shape;702;p62"/>
          <p:cNvSpPr txBox="1"/>
          <p:nvPr/>
        </p:nvSpPr>
        <p:spPr>
          <a:xfrm>
            <a:off x="946765" y="206738"/>
            <a:ext cx="322524"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T1</a:t>
            </a:r>
            <a:endParaRPr/>
          </a:p>
        </p:txBody>
      </p:sp>
      <p:sp>
        <p:nvSpPr>
          <p:cNvPr id="703" name="Google Shape;703;p62"/>
          <p:cNvSpPr txBox="1"/>
          <p:nvPr/>
        </p:nvSpPr>
        <p:spPr>
          <a:xfrm>
            <a:off x="3230652" y="206738"/>
            <a:ext cx="372329"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T2</a:t>
            </a:r>
            <a:endParaRPr/>
          </a:p>
        </p:txBody>
      </p:sp>
      <p:sp>
        <p:nvSpPr>
          <p:cNvPr id="704" name="Google Shape;704;p62"/>
          <p:cNvSpPr txBox="1"/>
          <p:nvPr/>
        </p:nvSpPr>
        <p:spPr>
          <a:xfrm>
            <a:off x="4347315" y="206738"/>
            <a:ext cx="47983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Flair</a:t>
            </a:r>
            <a:endParaRPr/>
          </a:p>
        </p:txBody>
      </p:sp>
      <p:cxnSp>
        <p:nvCxnSpPr>
          <p:cNvPr id="705" name="Google Shape;705;p62"/>
          <p:cNvCxnSpPr/>
          <p:nvPr/>
        </p:nvCxnSpPr>
        <p:spPr>
          <a:xfrm>
            <a:off x="5136168" y="211164"/>
            <a:ext cx="0" cy="5941481"/>
          </a:xfrm>
          <a:prstGeom prst="straightConnector1">
            <a:avLst/>
          </a:prstGeom>
          <a:noFill/>
          <a:ln w="25400" cap="flat" cmpd="sng">
            <a:solidFill>
              <a:srgbClr val="D8D8D8"/>
            </a:solidFill>
            <a:prstDash val="dash"/>
            <a:round/>
            <a:headEnd type="none" w="sm" len="sm"/>
            <a:tailEnd type="none" w="sm" len="sm"/>
          </a:ln>
        </p:spPr>
      </p:cxnSp>
      <p:sp>
        <p:nvSpPr>
          <p:cNvPr id="706" name="Google Shape;706;p62"/>
          <p:cNvSpPr txBox="1"/>
          <p:nvPr/>
        </p:nvSpPr>
        <p:spPr>
          <a:xfrm>
            <a:off x="6759725" y="207715"/>
            <a:ext cx="381836"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T1c</a:t>
            </a:r>
            <a:endParaRPr/>
          </a:p>
        </p:txBody>
      </p:sp>
      <p:sp>
        <p:nvSpPr>
          <p:cNvPr id="707" name="Google Shape;707;p62"/>
          <p:cNvSpPr txBox="1"/>
          <p:nvPr/>
        </p:nvSpPr>
        <p:spPr>
          <a:xfrm>
            <a:off x="5635093" y="207715"/>
            <a:ext cx="322524"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T1</a:t>
            </a:r>
            <a:endParaRPr/>
          </a:p>
        </p:txBody>
      </p:sp>
      <p:sp>
        <p:nvSpPr>
          <p:cNvPr id="708" name="Google Shape;708;p62"/>
          <p:cNvSpPr txBox="1"/>
          <p:nvPr/>
        </p:nvSpPr>
        <p:spPr>
          <a:xfrm>
            <a:off x="7880926" y="207715"/>
            <a:ext cx="401107"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T2</a:t>
            </a:r>
            <a:endParaRPr/>
          </a:p>
        </p:txBody>
      </p:sp>
      <p:sp>
        <p:nvSpPr>
          <p:cNvPr id="709" name="Google Shape;709;p62"/>
          <p:cNvSpPr txBox="1"/>
          <p:nvPr/>
        </p:nvSpPr>
        <p:spPr>
          <a:xfrm>
            <a:off x="8992560" y="207715"/>
            <a:ext cx="47875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Flair</a:t>
            </a:r>
            <a:endParaRPr/>
          </a:p>
        </p:txBody>
      </p:sp>
      <p:sp>
        <p:nvSpPr>
          <p:cNvPr id="710" name="Google Shape;710;p62"/>
          <p:cNvSpPr txBox="1"/>
          <p:nvPr/>
        </p:nvSpPr>
        <p:spPr>
          <a:xfrm rot="-5400000">
            <a:off x="-189319" y="3122259"/>
            <a:ext cx="116891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tumor 16% larger</a:t>
            </a:r>
            <a:endParaRPr/>
          </a:p>
        </p:txBody>
      </p:sp>
      <p:sp>
        <p:nvSpPr>
          <p:cNvPr id="711" name="Google Shape;711;p62"/>
          <p:cNvSpPr txBox="1"/>
          <p:nvPr/>
        </p:nvSpPr>
        <p:spPr>
          <a:xfrm rot="-5400000">
            <a:off x="-230996" y="4274482"/>
            <a:ext cx="1252266"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tumor 16% smaller</a:t>
            </a:r>
            <a:endParaRPr/>
          </a:p>
        </p:txBody>
      </p:sp>
      <p:sp>
        <p:nvSpPr>
          <p:cNvPr id="712" name="Google Shape;712;p62"/>
          <p:cNvSpPr txBox="1"/>
          <p:nvPr/>
        </p:nvSpPr>
        <p:spPr>
          <a:xfrm rot="-5400000">
            <a:off x="-178897" y="5429286"/>
            <a:ext cx="1148071"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Calibri"/>
                <a:ea typeface="Calibri"/>
                <a:cs typeface="Calibri"/>
                <a:sym typeface="Calibri"/>
              </a:rPr>
              <a:t>tumor on normal</a:t>
            </a:r>
            <a:endParaRPr/>
          </a:p>
        </p:txBody>
      </p:sp>
      <p:cxnSp>
        <p:nvCxnSpPr>
          <p:cNvPr id="713" name="Google Shape;713;p62"/>
          <p:cNvCxnSpPr/>
          <p:nvPr/>
        </p:nvCxnSpPr>
        <p:spPr>
          <a:xfrm flipH="1">
            <a:off x="1631246" y="391570"/>
            <a:ext cx="4529" cy="5709608"/>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714" name="Google Shape;714;p62"/>
          <p:cNvCxnSpPr/>
          <p:nvPr/>
        </p:nvCxnSpPr>
        <p:spPr>
          <a:xfrm flipH="1">
            <a:off x="2785807" y="394313"/>
            <a:ext cx="4851" cy="5706864"/>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715" name="Google Shape;715;p62"/>
          <p:cNvCxnSpPr/>
          <p:nvPr/>
        </p:nvCxnSpPr>
        <p:spPr>
          <a:xfrm flipH="1">
            <a:off x="3935984" y="390004"/>
            <a:ext cx="4851" cy="5706864"/>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716" name="Google Shape;716;p62"/>
          <p:cNvCxnSpPr/>
          <p:nvPr/>
        </p:nvCxnSpPr>
        <p:spPr>
          <a:xfrm flipH="1">
            <a:off x="6320590" y="399803"/>
            <a:ext cx="4851" cy="5706864"/>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717" name="Google Shape;717;p62"/>
          <p:cNvCxnSpPr/>
          <p:nvPr/>
        </p:nvCxnSpPr>
        <p:spPr>
          <a:xfrm flipH="1">
            <a:off x="7470769" y="400197"/>
            <a:ext cx="4851" cy="5706864"/>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718" name="Google Shape;718;p62"/>
          <p:cNvCxnSpPr/>
          <p:nvPr/>
        </p:nvCxnSpPr>
        <p:spPr>
          <a:xfrm flipH="1">
            <a:off x="8620945" y="395888"/>
            <a:ext cx="4851" cy="5706864"/>
          </a:xfrm>
          <a:prstGeom prst="straightConnector1">
            <a:avLst/>
          </a:prstGeom>
          <a:noFill/>
          <a:ln w="25400" cap="flat" cmpd="sng">
            <a:solidFill>
              <a:srgbClr val="D8D8D8">
                <a:alpha val="80000"/>
              </a:srgbClr>
            </a:solidFill>
            <a:prstDash val="dot"/>
            <a:round/>
            <a:headEnd type="none" w="sm" len="sm"/>
            <a:tailEnd type="none" w="sm" len="sm"/>
          </a:ln>
        </p:spPr>
      </p:cxnSp>
      <p:cxnSp>
        <p:nvCxnSpPr>
          <p:cNvPr id="719" name="Google Shape;719;p62"/>
          <p:cNvCxnSpPr/>
          <p:nvPr/>
        </p:nvCxnSpPr>
        <p:spPr>
          <a:xfrm>
            <a:off x="475358" y="1531957"/>
            <a:ext cx="9294720" cy="0"/>
          </a:xfrm>
          <a:prstGeom prst="straightConnector1">
            <a:avLst/>
          </a:prstGeom>
          <a:noFill/>
          <a:ln w="25400" cap="flat" cmpd="sng">
            <a:solidFill>
              <a:srgbClr val="D8D8D8">
                <a:alpha val="80000"/>
              </a:srgbClr>
            </a:solidFill>
            <a:prstDash val="dashDot"/>
            <a:round/>
            <a:headEnd type="none" w="sm" len="sm"/>
            <a:tailEnd type="none" w="sm" len="sm"/>
          </a:ln>
        </p:spPr>
      </p:cxnSp>
      <p:cxnSp>
        <p:nvCxnSpPr>
          <p:cNvPr id="720" name="Google Shape;720;p62"/>
          <p:cNvCxnSpPr/>
          <p:nvPr/>
        </p:nvCxnSpPr>
        <p:spPr>
          <a:xfrm rot="10800000" flipH="1">
            <a:off x="482552" y="2675277"/>
            <a:ext cx="9286868" cy="1567"/>
          </a:xfrm>
          <a:prstGeom prst="straightConnector1">
            <a:avLst/>
          </a:prstGeom>
          <a:noFill/>
          <a:ln w="25400" cap="flat" cmpd="sng">
            <a:solidFill>
              <a:srgbClr val="D8D8D8">
                <a:alpha val="80000"/>
              </a:srgbClr>
            </a:solidFill>
            <a:prstDash val="dashDot"/>
            <a:round/>
            <a:headEnd type="none" w="sm" len="sm"/>
            <a:tailEnd type="none" w="sm" len="sm"/>
          </a:ln>
        </p:spPr>
      </p:cxnSp>
      <p:cxnSp>
        <p:nvCxnSpPr>
          <p:cNvPr id="721" name="Google Shape;721;p62"/>
          <p:cNvCxnSpPr/>
          <p:nvPr/>
        </p:nvCxnSpPr>
        <p:spPr>
          <a:xfrm rot="10800000" flipH="1">
            <a:off x="482553" y="3818806"/>
            <a:ext cx="9275910" cy="7475"/>
          </a:xfrm>
          <a:prstGeom prst="straightConnector1">
            <a:avLst/>
          </a:prstGeom>
          <a:noFill/>
          <a:ln w="25400" cap="flat" cmpd="sng">
            <a:solidFill>
              <a:srgbClr val="D8D8D8">
                <a:alpha val="80000"/>
              </a:srgbClr>
            </a:solidFill>
            <a:prstDash val="dashDot"/>
            <a:round/>
            <a:headEnd type="none" w="sm" len="sm"/>
            <a:tailEnd type="none" w="sm" len="sm"/>
          </a:ln>
        </p:spPr>
      </p:cxnSp>
      <p:cxnSp>
        <p:nvCxnSpPr>
          <p:cNvPr id="722" name="Google Shape;722;p62"/>
          <p:cNvCxnSpPr/>
          <p:nvPr/>
        </p:nvCxnSpPr>
        <p:spPr>
          <a:xfrm rot="10800000" flipH="1">
            <a:off x="482553" y="4962035"/>
            <a:ext cx="9285200" cy="838"/>
          </a:xfrm>
          <a:prstGeom prst="straightConnector1">
            <a:avLst/>
          </a:prstGeom>
          <a:noFill/>
          <a:ln w="25400" cap="flat" cmpd="sng">
            <a:solidFill>
              <a:srgbClr val="D8D8D8">
                <a:alpha val="80000"/>
              </a:srgbClr>
            </a:solidFill>
            <a:prstDash val="dashDot"/>
            <a:round/>
            <a:headEnd type="none" w="sm" len="sm"/>
            <a:tailEnd type="none" w="sm" len="sm"/>
          </a:ln>
        </p:spPr>
      </p:cxnSp>
      <p:pic>
        <p:nvPicPr>
          <p:cNvPr id="723" name="Google Shape;723;p6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14918" y="418154"/>
            <a:ext cx="1062677" cy="1062677"/>
          </a:xfrm>
          <a:prstGeom prst="rect">
            <a:avLst/>
          </a:prstGeom>
          <a:noFill/>
          <a:ln>
            <a:noFill/>
          </a:ln>
        </p:spPr>
      </p:pic>
      <p:pic>
        <p:nvPicPr>
          <p:cNvPr id="724" name="Google Shape;724;p6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677534" y="414606"/>
            <a:ext cx="1055193" cy="1055193"/>
          </a:xfrm>
          <a:prstGeom prst="rect">
            <a:avLst/>
          </a:prstGeom>
          <a:noFill/>
          <a:ln>
            <a:noFill/>
          </a:ln>
        </p:spPr>
      </p:pic>
      <p:pic>
        <p:nvPicPr>
          <p:cNvPr id="725" name="Google Shape;725;p6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830519" y="420910"/>
            <a:ext cx="1047534" cy="1047534"/>
          </a:xfrm>
          <a:prstGeom prst="rect">
            <a:avLst/>
          </a:prstGeom>
          <a:noFill/>
          <a:ln>
            <a:noFill/>
          </a:ln>
        </p:spPr>
      </p:pic>
      <p:pic>
        <p:nvPicPr>
          <p:cNvPr id="726" name="Google Shape;726;p6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993533" y="418979"/>
            <a:ext cx="1055202" cy="1055202"/>
          </a:xfrm>
          <a:prstGeom prst="rect">
            <a:avLst/>
          </a:prstGeom>
          <a:noFill/>
          <a:ln>
            <a:noFill/>
          </a:ln>
        </p:spPr>
      </p:pic>
      <p:pic>
        <p:nvPicPr>
          <p:cNvPr id="727" name="Google Shape;727;p6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30183" y="1586980"/>
            <a:ext cx="1041881" cy="1041881"/>
          </a:xfrm>
          <a:prstGeom prst="rect">
            <a:avLst/>
          </a:prstGeom>
          <a:noFill/>
          <a:ln>
            <a:noFill/>
          </a:ln>
        </p:spPr>
      </p:pic>
      <p:pic>
        <p:nvPicPr>
          <p:cNvPr id="728" name="Google Shape;728;p6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685515" y="1581434"/>
            <a:ext cx="1052229" cy="1052229"/>
          </a:xfrm>
          <a:prstGeom prst="rect">
            <a:avLst/>
          </a:prstGeom>
          <a:noFill/>
          <a:ln>
            <a:noFill/>
          </a:ln>
        </p:spPr>
      </p:pic>
      <p:pic>
        <p:nvPicPr>
          <p:cNvPr id="729" name="Google Shape;729;p6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843845" y="1595471"/>
            <a:ext cx="1026615" cy="1026615"/>
          </a:xfrm>
          <a:prstGeom prst="rect">
            <a:avLst/>
          </a:prstGeom>
          <a:noFill/>
          <a:ln>
            <a:noFill/>
          </a:ln>
        </p:spPr>
      </p:pic>
      <p:pic>
        <p:nvPicPr>
          <p:cNvPr id="730" name="Google Shape;730;p6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999000" y="1569109"/>
            <a:ext cx="1056740" cy="1056740"/>
          </a:xfrm>
          <a:prstGeom prst="rect">
            <a:avLst/>
          </a:prstGeom>
          <a:noFill/>
          <a:ln>
            <a:noFill/>
          </a:ln>
        </p:spPr>
      </p:pic>
      <p:pic>
        <p:nvPicPr>
          <p:cNvPr id="731" name="Google Shape;731;p62"/>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513547" y="2715318"/>
            <a:ext cx="1064048" cy="1064048"/>
          </a:xfrm>
          <a:prstGeom prst="rect">
            <a:avLst/>
          </a:prstGeom>
          <a:noFill/>
          <a:ln>
            <a:noFill/>
          </a:ln>
        </p:spPr>
      </p:pic>
      <p:pic>
        <p:nvPicPr>
          <p:cNvPr id="732" name="Google Shape;732;p62"/>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682500" y="2710132"/>
            <a:ext cx="1044860" cy="1044860"/>
          </a:xfrm>
          <a:prstGeom prst="rect">
            <a:avLst/>
          </a:prstGeom>
          <a:noFill/>
          <a:ln>
            <a:noFill/>
          </a:ln>
        </p:spPr>
      </p:pic>
      <p:pic>
        <p:nvPicPr>
          <p:cNvPr id="733" name="Google Shape;733;p62"/>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2832332" y="2724078"/>
            <a:ext cx="1036436" cy="1036436"/>
          </a:xfrm>
          <a:prstGeom prst="rect">
            <a:avLst/>
          </a:prstGeom>
          <a:noFill/>
          <a:ln>
            <a:noFill/>
          </a:ln>
        </p:spPr>
      </p:pic>
      <p:pic>
        <p:nvPicPr>
          <p:cNvPr id="734" name="Google Shape;734;p62"/>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3998449" y="2730453"/>
            <a:ext cx="1032642" cy="1032642"/>
          </a:xfrm>
          <a:prstGeom prst="rect">
            <a:avLst/>
          </a:prstGeom>
          <a:noFill/>
          <a:ln>
            <a:noFill/>
          </a:ln>
        </p:spPr>
      </p:pic>
      <p:pic>
        <p:nvPicPr>
          <p:cNvPr id="735" name="Google Shape;735;p62"/>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521297" y="3856795"/>
            <a:ext cx="1055856" cy="1055856"/>
          </a:xfrm>
          <a:prstGeom prst="rect">
            <a:avLst/>
          </a:prstGeom>
          <a:noFill/>
          <a:ln>
            <a:noFill/>
          </a:ln>
        </p:spPr>
      </p:pic>
      <p:pic>
        <p:nvPicPr>
          <p:cNvPr id="736" name="Google Shape;736;p62"/>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684118" y="3852361"/>
            <a:ext cx="1049909" cy="1049909"/>
          </a:xfrm>
          <a:prstGeom prst="rect">
            <a:avLst/>
          </a:prstGeom>
          <a:noFill/>
          <a:ln>
            <a:noFill/>
          </a:ln>
        </p:spPr>
      </p:pic>
      <p:pic>
        <p:nvPicPr>
          <p:cNvPr id="737" name="Google Shape;737;p62"/>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2837423" y="3859223"/>
            <a:ext cx="1052133" cy="1052133"/>
          </a:xfrm>
          <a:prstGeom prst="rect">
            <a:avLst/>
          </a:prstGeom>
          <a:noFill/>
          <a:ln>
            <a:noFill/>
          </a:ln>
        </p:spPr>
      </p:pic>
      <p:pic>
        <p:nvPicPr>
          <p:cNvPr id="738" name="Google Shape;738;p62"/>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3990489" y="3866944"/>
            <a:ext cx="1053462" cy="1053462"/>
          </a:xfrm>
          <a:prstGeom prst="rect">
            <a:avLst/>
          </a:prstGeom>
          <a:noFill/>
          <a:ln>
            <a:noFill/>
          </a:ln>
        </p:spPr>
      </p:pic>
      <p:pic>
        <p:nvPicPr>
          <p:cNvPr id="739" name="Google Shape;739;p62"/>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526435" y="5013552"/>
            <a:ext cx="1054598" cy="1054598"/>
          </a:xfrm>
          <a:prstGeom prst="rect">
            <a:avLst/>
          </a:prstGeom>
          <a:noFill/>
          <a:ln>
            <a:noFill/>
          </a:ln>
        </p:spPr>
      </p:pic>
      <p:pic>
        <p:nvPicPr>
          <p:cNvPr id="740" name="Google Shape;740;p62"/>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1675523" y="5002483"/>
            <a:ext cx="1078039" cy="1078039"/>
          </a:xfrm>
          <a:prstGeom prst="rect">
            <a:avLst/>
          </a:prstGeom>
          <a:noFill/>
          <a:ln>
            <a:noFill/>
          </a:ln>
        </p:spPr>
      </p:pic>
      <p:pic>
        <p:nvPicPr>
          <p:cNvPr id="741" name="Google Shape;741;p62"/>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2833990" y="5020648"/>
            <a:ext cx="1070942" cy="1070942"/>
          </a:xfrm>
          <a:prstGeom prst="rect">
            <a:avLst/>
          </a:prstGeom>
          <a:noFill/>
          <a:ln>
            <a:noFill/>
          </a:ln>
        </p:spPr>
      </p:pic>
      <p:pic>
        <p:nvPicPr>
          <p:cNvPr id="742" name="Google Shape;742;p62"/>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3982636" y="5023968"/>
            <a:ext cx="1067622" cy="1067622"/>
          </a:xfrm>
          <a:prstGeom prst="rect">
            <a:avLst/>
          </a:prstGeom>
          <a:noFill/>
          <a:ln>
            <a:noFill/>
          </a:ln>
        </p:spPr>
      </p:pic>
      <p:pic>
        <p:nvPicPr>
          <p:cNvPr id="743" name="Google Shape;743;p62"/>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5194863" y="426603"/>
            <a:ext cx="1057294" cy="1057294"/>
          </a:xfrm>
          <a:prstGeom prst="rect">
            <a:avLst/>
          </a:prstGeom>
          <a:noFill/>
          <a:ln>
            <a:noFill/>
          </a:ln>
        </p:spPr>
      </p:pic>
      <p:pic>
        <p:nvPicPr>
          <p:cNvPr id="744" name="Google Shape;744;p62"/>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6370759" y="438529"/>
            <a:ext cx="1053837" cy="1053837"/>
          </a:xfrm>
          <a:prstGeom prst="rect">
            <a:avLst/>
          </a:prstGeom>
          <a:noFill/>
          <a:ln>
            <a:noFill/>
          </a:ln>
        </p:spPr>
      </p:pic>
      <p:pic>
        <p:nvPicPr>
          <p:cNvPr id="745" name="Google Shape;745;p62"/>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7520427" y="435101"/>
            <a:ext cx="1061489" cy="1061489"/>
          </a:xfrm>
          <a:prstGeom prst="rect">
            <a:avLst/>
          </a:prstGeom>
          <a:noFill/>
          <a:ln>
            <a:noFill/>
          </a:ln>
        </p:spPr>
      </p:pic>
      <p:pic>
        <p:nvPicPr>
          <p:cNvPr id="746" name="Google Shape;746;p62"/>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8664808" y="428357"/>
            <a:ext cx="1062434" cy="1062434"/>
          </a:xfrm>
          <a:prstGeom prst="rect">
            <a:avLst/>
          </a:prstGeom>
          <a:noFill/>
          <a:ln>
            <a:noFill/>
          </a:ln>
        </p:spPr>
      </p:pic>
      <p:pic>
        <p:nvPicPr>
          <p:cNvPr id="747" name="Google Shape;747;p62"/>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5202430" y="1577932"/>
            <a:ext cx="1053149" cy="1053149"/>
          </a:xfrm>
          <a:prstGeom prst="rect">
            <a:avLst/>
          </a:prstGeom>
          <a:noFill/>
          <a:ln>
            <a:noFill/>
          </a:ln>
        </p:spPr>
      </p:pic>
      <p:pic>
        <p:nvPicPr>
          <p:cNvPr id="748" name="Google Shape;748;p62"/>
          <p:cNvPicPr preferRelativeResize="0"/>
          <p:nvPr/>
        </p:nvPicPr>
        <p:blipFill rotWithShape="1">
          <a:blip r:embed="rId28" cstate="screen">
            <a:alphaModFix/>
            <a:extLst>
              <a:ext uri="{28A0092B-C50C-407E-A947-70E740481C1C}">
                <a14:useLocalDpi xmlns:a14="http://schemas.microsoft.com/office/drawing/2010/main"/>
              </a:ext>
            </a:extLst>
          </a:blip>
          <a:srcRect/>
          <a:stretch/>
        </p:blipFill>
        <p:spPr>
          <a:xfrm>
            <a:off x="6357073" y="1580841"/>
            <a:ext cx="1064319" cy="1064319"/>
          </a:xfrm>
          <a:prstGeom prst="rect">
            <a:avLst/>
          </a:prstGeom>
          <a:noFill/>
          <a:ln>
            <a:noFill/>
          </a:ln>
        </p:spPr>
      </p:pic>
      <p:pic>
        <p:nvPicPr>
          <p:cNvPr id="749" name="Google Shape;749;p62"/>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7524928" y="1576894"/>
            <a:ext cx="1046278" cy="1046278"/>
          </a:xfrm>
          <a:prstGeom prst="rect">
            <a:avLst/>
          </a:prstGeom>
          <a:noFill/>
          <a:ln>
            <a:noFill/>
          </a:ln>
        </p:spPr>
      </p:pic>
      <p:pic>
        <p:nvPicPr>
          <p:cNvPr id="750" name="Google Shape;750;p62"/>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8670473" y="1572321"/>
            <a:ext cx="1046769" cy="1046769"/>
          </a:xfrm>
          <a:prstGeom prst="rect">
            <a:avLst/>
          </a:prstGeom>
          <a:noFill/>
          <a:ln>
            <a:noFill/>
          </a:ln>
        </p:spPr>
      </p:pic>
      <p:pic>
        <p:nvPicPr>
          <p:cNvPr id="751" name="Google Shape;751;p62"/>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5201935" y="2719932"/>
            <a:ext cx="1064727" cy="1064727"/>
          </a:xfrm>
          <a:prstGeom prst="rect">
            <a:avLst/>
          </a:prstGeom>
          <a:noFill/>
          <a:ln>
            <a:noFill/>
          </a:ln>
        </p:spPr>
      </p:pic>
      <p:pic>
        <p:nvPicPr>
          <p:cNvPr id="752" name="Google Shape;752;p62"/>
          <p:cNvPicPr preferRelativeResize="0"/>
          <p:nvPr/>
        </p:nvPicPr>
        <p:blipFill rotWithShape="1">
          <a:blip r:embed="rId32" cstate="screen">
            <a:alphaModFix/>
            <a:extLst>
              <a:ext uri="{28A0092B-C50C-407E-A947-70E740481C1C}">
                <a14:useLocalDpi xmlns:a14="http://schemas.microsoft.com/office/drawing/2010/main"/>
              </a:ext>
            </a:extLst>
          </a:blip>
          <a:srcRect/>
          <a:stretch/>
        </p:blipFill>
        <p:spPr>
          <a:xfrm>
            <a:off x="6370032" y="2735792"/>
            <a:ext cx="1039609" cy="1039609"/>
          </a:xfrm>
          <a:prstGeom prst="rect">
            <a:avLst/>
          </a:prstGeom>
          <a:noFill/>
          <a:ln>
            <a:noFill/>
          </a:ln>
        </p:spPr>
      </p:pic>
      <p:pic>
        <p:nvPicPr>
          <p:cNvPr id="753" name="Google Shape;753;p62"/>
          <p:cNvPicPr preferRelativeResize="0"/>
          <p:nvPr/>
        </p:nvPicPr>
        <p:blipFill rotWithShape="1">
          <a:blip r:embed="rId33" cstate="screen">
            <a:alphaModFix/>
            <a:extLst>
              <a:ext uri="{28A0092B-C50C-407E-A947-70E740481C1C}">
                <a14:useLocalDpi xmlns:a14="http://schemas.microsoft.com/office/drawing/2010/main"/>
              </a:ext>
            </a:extLst>
          </a:blip>
          <a:srcRect/>
          <a:stretch/>
        </p:blipFill>
        <p:spPr>
          <a:xfrm>
            <a:off x="7508517" y="2728877"/>
            <a:ext cx="1056986" cy="1056986"/>
          </a:xfrm>
          <a:prstGeom prst="rect">
            <a:avLst/>
          </a:prstGeom>
          <a:noFill/>
          <a:ln>
            <a:noFill/>
          </a:ln>
        </p:spPr>
      </p:pic>
      <p:pic>
        <p:nvPicPr>
          <p:cNvPr id="754" name="Google Shape;754;p62"/>
          <p:cNvPicPr preferRelativeResize="0"/>
          <p:nvPr/>
        </p:nvPicPr>
        <p:blipFill rotWithShape="1">
          <a:blip r:embed="rId34" cstate="screen">
            <a:alphaModFix/>
            <a:extLst>
              <a:ext uri="{28A0092B-C50C-407E-A947-70E740481C1C}">
                <a14:useLocalDpi xmlns:a14="http://schemas.microsoft.com/office/drawing/2010/main"/>
              </a:ext>
            </a:extLst>
          </a:blip>
          <a:srcRect/>
          <a:stretch/>
        </p:blipFill>
        <p:spPr>
          <a:xfrm>
            <a:off x="8681475" y="2725845"/>
            <a:ext cx="1042281" cy="1042281"/>
          </a:xfrm>
          <a:prstGeom prst="rect">
            <a:avLst/>
          </a:prstGeom>
          <a:noFill/>
          <a:ln>
            <a:noFill/>
          </a:ln>
        </p:spPr>
      </p:pic>
      <p:pic>
        <p:nvPicPr>
          <p:cNvPr id="755" name="Google Shape;755;p62"/>
          <p:cNvPicPr preferRelativeResize="0"/>
          <p:nvPr/>
        </p:nvPicPr>
        <p:blipFill rotWithShape="1">
          <a:blip r:embed="rId35" cstate="screen">
            <a:alphaModFix/>
            <a:extLst>
              <a:ext uri="{28A0092B-C50C-407E-A947-70E740481C1C}">
                <a14:useLocalDpi xmlns:a14="http://schemas.microsoft.com/office/drawing/2010/main"/>
              </a:ext>
            </a:extLst>
          </a:blip>
          <a:srcRect/>
          <a:stretch/>
        </p:blipFill>
        <p:spPr>
          <a:xfrm>
            <a:off x="5202825" y="3872256"/>
            <a:ext cx="1048149" cy="1048149"/>
          </a:xfrm>
          <a:prstGeom prst="rect">
            <a:avLst/>
          </a:prstGeom>
          <a:noFill/>
          <a:ln>
            <a:noFill/>
          </a:ln>
        </p:spPr>
      </p:pic>
      <p:pic>
        <p:nvPicPr>
          <p:cNvPr id="756" name="Google Shape;756;p62"/>
          <p:cNvPicPr preferRelativeResize="0"/>
          <p:nvPr/>
        </p:nvPicPr>
        <p:blipFill rotWithShape="1">
          <a:blip r:embed="rId36" cstate="screen">
            <a:alphaModFix/>
            <a:extLst>
              <a:ext uri="{28A0092B-C50C-407E-A947-70E740481C1C}">
                <a14:useLocalDpi xmlns:a14="http://schemas.microsoft.com/office/drawing/2010/main"/>
              </a:ext>
            </a:extLst>
          </a:blip>
          <a:srcRect/>
          <a:stretch/>
        </p:blipFill>
        <p:spPr>
          <a:xfrm>
            <a:off x="6379384" y="3864523"/>
            <a:ext cx="1039737" cy="1039737"/>
          </a:xfrm>
          <a:prstGeom prst="rect">
            <a:avLst/>
          </a:prstGeom>
          <a:noFill/>
          <a:ln>
            <a:noFill/>
          </a:ln>
        </p:spPr>
      </p:pic>
      <p:pic>
        <p:nvPicPr>
          <p:cNvPr id="757" name="Google Shape;757;p62"/>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7522681" y="3868177"/>
            <a:ext cx="1048524" cy="1048524"/>
          </a:xfrm>
          <a:prstGeom prst="rect">
            <a:avLst/>
          </a:prstGeom>
          <a:noFill/>
          <a:ln>
            <a:noFill/>
          </a:ln>
        </p:spPr>
      </p:pic>
      <p:pic>
        <p:nvPicPr>
          <p:cNvPr id="758" name="Google Shape;758;p62"/>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8677121" y="3873589"/>
            <a:ext cx="1046635" cy="1046635"/>
          </a:xfrm>
          <a:prstGeom prst="rect">
            <a:avLst/>
          </a:prstGeom>
          <a:noFill/>
          <a:ln>
            <a:noFill/>
          </a:ln>
        </p:spPr>
      </p:pic>
      <p:pic>
        <p:nvPicPr>
          <p:cNvPr id="759" name="Google Shape;759;p62"/>
          <p:cNvPicPr preferRelativeResize="0"/>
          <p:nvPr/>
        </p:nvPicPr>
        <p:blipFill rotWithShape="1">
          <a:blip r:embed="rId39" cstate="screen">
            <a:alphaModFix/>
            <a:extLst>
              <a:ext uri="{28A0092B-C50C-407E-A947-70E740481C1C}">
                <a14:useLocalDpi xmlns:a14="http://schemas.microsoft.com/office/drawing/2010/main"/>
              </a:ext>
            </a:extLst>
          </a:blip>
          <a:srcRect/>
          <a:stretch/>
        </p:blipFill>
        <p:spPr>
          <a:xfrm>
            <a:off x="5205342" y="5002483"/>
            <a:ext cx="1046813" cy="1046813"/>
          </a:xfrm>
          <a:prstGeom prst="rect">
            <a:avLst/>
          </a:prstGeom>
          <a:noFill/>
          <a:ln>
            <a:noFill/>
          </a:ln>
        </p:spPr>
      </p:pic>
      <p:pic>
        <p:nvPicPr>
          <p:cNvPr id="760" name="Google Shape;760;p62"/>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6372419" y="5010076"/>
            <a:ext cx="1050516" cy="1050516"/>
          </a:xfrm>
          <a:prstGeom prst="rect">
            <a:avLst/>
          </a:prstGeom>
          <a:noFill/>
          <a:ln>
            <a:noFill/>
          </a:ln>
        </p:spPr>
      </p:pic>
      <p:pic>
        <p:nvPicPr>
          <p:cNvPr id="761" name="Google Shape;761;p62"/>
          <p:cNvPicPr preferRelativeResize="0"/>
          <p:nvPr/>
        </p:nvPicPr>
        <p:blipFill rotWithShape="1">
          <a:blip r:embed="rId41" cstate="screen">
            <a:alphaModFix/>
            <a:extLst>
              <a:ext uri="{28A0092B-C50C-407E-A947-70E740481C1C}">
                <a14:useLocalDpi xmlns:a14="http://schemas.microsoft.com/office/drawing/2010/main"/>
              </a:ext>
            </a:extLst>
          </a:blip>
          <a:srcRect/>
          <a:stretch/>
        </p:blipFill>
        <p:spPr>
          <a:xfrm>
            <a:off x="7520648" y="5009388"/>
            <a:ext cx="1061268" cy="1061268"/>
          </a:xfrm>
          <a:prstGeom prst="rect">
            <a:avLst/>
          </a:prstGeom>
          <a:noFill/>
          <a:ln>
            <a:noFill/>
          </a:ln>
        </p:spPr>
      </p:pic>
      <p:pic>
        <p:nvPicPr>
          <p:cNvPr id="762" name="Google Shape;762;p62"/>
          <p:cNvPicPr preferRelativeResize="0"/>
          <p:nvPr/>
        </p:nvPicPr>
        <p:blipFill rotWithShape="1">
          <a:blip r:embed="rId42" cstate="screen">
            <a:alphaModFix/>
            <a:extLst>
              <a:ext uri="{28A0092B-C50C-407E-A947-70E740481C1C}">
                <a14:useLocalDpi xmlns:a14="http://schemas.microsoft.com/office/drawing/2010/main"/>
              </a:ext>
            </a:extLst>
          </a:blip>
          <a:srcRect/>
          <a:stretch/>
        </p:blipFill>
        <p:spPr>
          <a:xfrm>
            <a:off x="8677121" y="5010857"/>
            <a:ext cx="1056025" cy="1056025"/>
          </a:xfrm>
          <a:prstGeom prst="rect">
            <a:avLst/>
          </a:prstGeom>
          <a:noFill/>
          <a:ln>
            <a:noFill/>
          </a:ln>
        </p:spPr>
      </p:pic>
      <p:sp>
        <p:nvSpPr>
          <p:cNvPr id="68" name="Slide Number Placeholder 2">
            <a:extLst>
              <a:ext uri="{FF2B5EF4-FFF2-40B4-BE49-F238E27FC236}">
                <a16:creationId xmlns:a16="http://schemas.microsoft.com/office/drawing/2014/main" id="{DB82895C-63F8-495E-84CF-9BA9D55B7023}"/>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3"/>
          <p:cNvSpPr txBox="1">
            <a:spLocks noGrp="1"/>
          </p:cNvSpPr>
          <p:nvPr>
            <p:ph type="title"/>
          </p:nvPr>
        </p:nvSpPr>
        <p:spPr>
          <a:xfrm>
            <a:off x="431958" y="47093"/>
            <a:ext cx="10083784" cy="764904"/>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sz="2880"/>
              <a:t>This can be also a more advanced data augmentation tool</a:t>
            </a:r>
            <a:endParaRPr/>
          </a:p>
        </p:txBody>
      </p:sp>
      <p:pic>
        <p:nvPicPr>
          <p:cNvPr id="769" name="Google Shape;769;p63" descr="https://lh5.googleusercontent.com/gR6MyhhlacVMM2tYjYwQuJp0sg0XhEQkq8gul0umgliB5_meM58u8Al5nKunV0WaHd4l-CeTwITg_Js0uNvMM_6ik3-ADaHsMaZrC775yp4jlhUsfZw6s-HzpzW09Kq6-YGmWu8LF7g"/>
          <p:cNvPicPr preferRelativeResize="0"/>
          <p:nvPr/>
        </p:nvPicPr>
        <p:blipFill rotWithShape="1">
          <a:blip r:embed="rId3">
            <a:alphaModFix/>
          </a:blip>
          <a:srcRect/>
          <a:stretch/>
        </p:blipFill>
        <p:spPr>
          <a:xfrm>
            <a:off x="315389" y="3128366"/>
            <a:ext cx="1538313" cy="1220883"/>
          </a:xfrm>
          <a:prstGeom prst="rect">
            <a:avLst/>
          </a:prstGeom>
          <a:noFill/>
          <a:ln>
            <a:noFill/>
          </a:ln>
        </p:spPr>
      </p:pic>
      <p:pic>
        <p:nvPicPr>
          <p:cNvPr id="770" name="Google Shape;770;p63" descr="https://lh4.googleusercontent.com/Lmv2pOHv2VHjIEfJyxDPKWfgaC0R7H8FC0RfV6IepbA4ryk7-74vQRHhldUYeerV5VdfeSFmUqx3X9hdASCR9eUQMEoU8TI2S5117QCSZb5xwQRnVphZmsI2GcNkFtdTPz2uGNfXtUQ"/>
          <p:cNvPicPr preferRelativeResize="0"/>
          <p:nvPr/>
        </p:nvPicPr>
        <p:blipFill rotWithShape="1">
          <a:blip r:embed="rId4">
            <a:alphaModFix/>
          </a:blip>
          <a:srcRect/>
          <a:stretch/>
        </p:blipFill>
        <p:spPr>
          <a:xfrm>
            <a:off x="2453928" y="1651304"/>
            <a:ext cx="1817170" cy="1090302"/>
          </a:xfrm>
          <a:prstGeom prst="rect">
            <a:avLst/>
          </a:prstGeom>
          <a:noFill/>
          <a:ln>
            <a:noFill/>
          </a:ln>
        </p:spPr>
      </p:pic>
      <p:pic>
        <p:nvPicPr>
          <p:cNvPr id="771" name="Google Shape;771;p63" descr="https://lh5.googleusercontent.com/ekbupzFyIn-i1xgk8JAS_1wD99cn9cu4MVFdIkKZ0feyNUcSdoDGkp1pEZmsU7xqGzVC5mICAfqGLwcMfM9-1nOwSvqtddNeQ5UV36v22Mo7SVTfCMo1X5_SDSlVG-j8geCUl1S_G1U"/>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575612" y="3738806"/>
            <a:ext cx="1573802" cy="1635969"/>
          </a:xfrm>
          <a:prstGeom prst="rect">
            <a:avLst/>
          </a:prstGeom>
          <a:noFill/>
          <a:ln>
            <a:noFill/>
          </a:ln>
        </p:spPr>
      </p:pic>
      <p:pic>
        <p:nvPicPr>
          <p:cNvPr id="772" name="Google Shape;772;p63" descr="https://lh5.googleusercontent.com/R0n0IlhBx79DhGVpNcKf1z3Lu9exwR9sAfOpreMbuzel_8qLhmeBXEeret6KfyNzl3iJJaE6AkZV9XkSTqjF7Oqcy3TdV-dzk4Bybu1RVcWbS9xLhjHNmZSe6VpCji5UpRRfXoxsqfs"/>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083493" y="1651304"/>
            <a:ext cx="1418711" cy="1257765"/>
          </a:xfrm>
          <a:prstGeom prst="rect">
            <a:avLst/>
          </a:prstGeom>
          <a:noFill/>
          <a:ln>
            <a:noFill/>
          </a:ln>
        </p:spPr>
      </p:pic>
      <p:pic>
        <p:nvPicPr>
          <p:cNvPr id="773" name="Google Shape;773;p63" descr="https://lh6.googleusercontent.com/Z0ldWmH7dHNikj3B780LGyjylWW94uaGsuMbDwiJv_axnSXGA2kA4m8NGUeRj-JnTYe6TSQGC_lR3NolevOxFdLB5C81_Vj2UtntqhFQhvlvVn5dxST2JxzKhCNipzEQK2ov4Zdz9BQ"/>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083493" y="3738806"/>
            <a:ext cx="1418711" cy="1678232"/>
          </a:xfrm>
          <a:prstGeom prst="rect">
            <a:avLst/>
          </a:prstGeom>
          <a:noFill/>
          <a:ln>
            <a:noFill/>
          </a:ln>
        </p:spPr>
      </p:pic>
      <p:pic>
        <p:nvPicPr>
          <p:cNvPr id="774" name="Google Shape;774;p63" descr="https://lh3.googleusercontent.com/eIdqkYvrNZaZzj8Zyrs1T2IrSQ2iKIo6tB0X5reCuafzICCYZgOepCWOY1laZm54Tc8lZS-cZYkQPDdEIhRSaow5i8wFTwOPaH6CNUCQYyywieHcAKpMvI_9a_DF2xmmpDIqPskkPEM"/>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984887" y="1139594"/>
            <a:ext cx="1538313" cy="2305571"/>
          </a:xfrm>
          <a:prstGeom prst="rect">
            <a:avLst/>
          </a:prstGeom>
          <a:noFill/>
          <a:ln>
            <a:noFill/>
          </a:ln>
        </p:spPr>
      </p:pic>
      <p:pic>
        <p:nvPicPr>
          <p:cNvPr id="775" name="Google Shape;775;p63" descr="https://lh6.googleusercontent.com/bJwg93A2cI2vw-4T_EXPXoSGdjqkBShcLVHnajaSdi1vE3U3qTtYGX7RbGzpAKXrYn3mcfBny6YzcEp2ZI1e1Dv2QBn70Gz1uz4YHn_EH3RGO9dO4y3ytglzFAYwR-kWtSuhiFcWM7s"/>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984887" y="4110016"/>
            <a:ext cx="1620386" cy="1822934"/>
          </a:xfrm>
          <a:prstGeom prst="rect">
            <a:avLst/>
          </a:prstGeom>
          <a:noFill/>
          <a:ln>
            <a:noFill/>
          </a:ln>
        </p:spPr>
      </p:pic>
      <p:sp>
        <p:nvSpPr>
          <p:cNvPr id="776" name="Google Shape;776;p63"/>
          <p:cNvSpPr txBox="1"/>
          <p:nvPr/>
        </p:nvSpPr>
        <p:spPr>
          <a:xfrm>
            <a:off x="3043371" y="3430596"/>
            <a:ext cx="360996"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flip</a:t>
            </a:r>
            <a:endParaRPr/>
          </a:p>
        </p:txBody>
      </p:sp>
      <p:sp>
        <p:nvSpPr>
          <p:cNvPr id="777" name="Google Shape;777;p63"/>
          <p:cNvSpPr txBox="1"/>
          <p:nvPr/>
        </p:nvSpPr>
        <p:spPr>
          <a:xfrm>
            <a:off x="2987915" y="1324053"/>
            <a:ext cx="97815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Zoom &amp; crop</a:t>
            </a:r>
            <a:endParaRPr/>
          </a:p>
        </p:txBody>
      </p:sp>
      <p:sp>
        <p:nvSpPr>
          <p:cNvPr id="778" name="Google Shape;778;p63"/>
          <p:cNvSpPr txBox="1"/>
          <p:nvPr/>
        </p:nvSpPr>
        <p:spPr>
          <a:xfrm>
            <a:off x="791532" y="2855143"/>
            <a:ext cx="630301"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original</a:t>
            </a:r>
            <a:endParaRPr/>
          </a:p>
        </p:txBody>
      </p:sp>
      <p:sp>
        <p:nvSpPr>
          <p:cNvPr id="779" name="Google Shape;779;p63"/>
          <p:cNvSpPr txBox="1"/>
          <p:nvPr/>
        </p:nvSpPr>
        <p:spPr>
          <a:xfrm>
            <a:off x="5209138" y="1324053"/>
            <a:ext cx="13612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Elastic deformation</a:t>
            </a:r>
            <a:endParaRPr/>
          </a:p>
        </p:txBody>
      </p:sp>
      <p:sp>
        <p:nvSpPr>
          <p:cNvPr id="780" name="Google Shape;780;p63"/>
          <p:cNvSpPr txBox="1"/>
          <p:nvPr/>
        </p:nvSpPr>
        <p:spPr>
          <a:xfrm>
            <a:off x="5146315" y="3449600"/>
            <a:ext cx="13612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Elastic deformation</a:t>
            </a:r>
            <a:endParaRPr/>
          </a:p>
        </p:txBody>
      </p:sp>
      <p:sp>
        <p:nvSpPr>
          <p:cNvPr id="781" name="Google Shape;781;p63"/>
          <p:cNvSpPr txBox="1"/>
          <p:nvPr/>
        </p:nvSpPr>
        <p:spPr>
          <a:xfrm>
            <a:off x="8416393" y="890294"/>
            <a:ext cx="729687"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synthetic</a:t>
            </a:r>
            <a:endParaRPr/>
          </a:p>
        </p:txBody>
      </p:sp>
      <p:sp>
        <p:nvSpPr>
          <p:cNvPr id="782" name="Google Shape;782;p63"/>
          <p:cNvSpPr txBox="1"/>
          <p:nvPr/>
        </p:nvSpPr>
        <p:spPr>
          <a:xfrm>
            <a:off x="8416393" y="3860716"/>
            <a:ext cx="729687"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synthetic</a:t>
            </a:r>
            <a:endParaRPr/>
          </a:p>
        </p:txBody>
      </p:sp>
      <p:sp>
        <p:nvSpPr>
          <p:cNvPr id="783" name="Google Shape;783;p63"/>
          <p:cNvSpPr txBox="1"/>
          <p:nvPr/>
        </p:nvSpPr>
        <p:spPr>
          <a:xfrm>
            <a:off x="2428147" y="2956186"/>
            <a:ext cx="1946367"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Jennifer, but not too different</a:t>
            </a:r>
            <a:endParaRPr/>
          </a:p>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from the original</a:t>
            </a:r>
            <a:endParaRPr/>
          </a:p>
        </p:txBody>
      </p:sp>
      <p:sp>
        <p:nvSpPr>
          <p:cNvPr id="784" name="Google Shape;784;p63"/>
          <p:cNvSpPr txBox="1"/>
          <p:nvPr/>
        </p:nvSpPr>
        <p:spPr>
          <a:xfrm>
            <a:off x="4554099" y="3001954"/>
            <a:ext cx="3121367"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Not Jen anymore, if deformed too much</a:t>
            </a:r>
            <a:endParaRPr/>
          </a:p>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There’s so much you can do elastic deformation</a:t>
            </a:r>
            <a:endParaRPr/>
          </a:p>
        </p:txBody>
      </p:sp>
      <p:sp>
        <p:nvSpPr>
          <p:cNvPr id="785" name="Google Shape;785;p63"/>
          <p:cNvSpPr txBox="1"/>
          <p:nvPr/>
        </p:nvSpPr>
        <p:spPr>
          <a:xfrm>
            <a:off x="7396741" y="3486713"/>
            <a:ext cx="3491661"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Still Jen, and can generate arbitrary many Jen images</a:t>
            </a:r>
            <a:endParaRPr/>
          </a:p>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with different attributes/characteristics!</a:t>
            </a:r>
            <a:endParaRPr/>
          </a:p>
        </p:txBody>
      </p:sp>
      <p:sp>
        <p:nvSpPr>
          <p:cNvPr id="786" name="Google Shape;786;p63"/>
          <p:cNvSpPr txBox="1"/>
          <p:nvPr/>
        </p:nvSpPr>
        <p:spPr>
          <a:xfrm>
            <a:off x="2471203" y="889582"/>
            <a:ext cx="1792478"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1"/>
                </a:solidFill>
                <a:latin typeface="Arial"/>
                <a:ea typeface="Arial"/>
                <a:cs typeface="Arial"/>
                <a:sym typeface="Arial"/>
              </a:rPr>
              <a:t>“usual” data augmentation</a:t>
            </a:r>
            <a:endParaRPr/>
          </a:p>
        </p:txBody>
      </p:sp>
      <p:sp>
        <p:nvSpPr>
          <p:cNvPr id="787" name="Google Shape;787;p63"/>
          <p:cNvSpPr txBox="1"/>
          <p:nvPr/>
        </p:nvSpPr>
        <p:spPr>
          <a:xfrm>
            <a:off x="4637957" y="887306"/>
            <a:ext cx="2715808"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1"/>
                </a:solidFill>
                <a:latin typeface="Arial"/>
                <a:ea typeface="Arial"/>
                <a:cs typeface="Arial"/>
                <a:sym typeface="Arial"/>
              </a:rPr>
              <a:t>“a bit more advanced data augmentation”</a:t>
            </a:r>
            <a:endParaRPr/>
          </a:p>
        </p:txBody>
      </p:sp>
      <p:sp>
        <p:nvSpPr>
          <p:cNvPr id="788" name="Google Shape;788;p63"/>
          <p:cNvSpPr txBox="1"/>
          <p:nvPr/>
        </p:nvSpPr>
        <p:spPr>
          <a:xfrm>
            <a:off x="7492254" y="675002"/>
            <a:ext cx="2699778"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1"/>
                </a:solidFill>
                <a:latin typeface="Arial"/>
                <a:ea typeface="Arial"/>
                <a:cs typeface="Arial"/>
                <a:sym typeface="Arial"/>
              </a:rPr>
              <a:t>“way more advanced data augmentation”</a:t>
            </a:r>
            <a:endParaRPr/>
          </a:p>
        </p:txBody>
      </p:sp>
      <p:sp>
        <p:nvSpPr>
          <p:cNvPr id="25" name="Slide Number Placeholder 2">
            <a:extLst>
              <a:ext uri="{FF2B5EF4-FFF2-40B4-BE49-F238E27FC236}">
                <a16:creationId xmlns:a16="http://schemas.microsoft.com/office/drawing/2014/main" id="{272D2155-579E-4AD2-83E0-09FEC51FA54E}"/>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66"/>
          <p:cNvSpPr txBox="1">
            <a:spLocks noGrp="1"/>
          </p:cNvSpPr>
          <p:nvPr>
            <p:ph type="title"/>
          </p:nvPr>
        </p:nvSpPr>
        <p:spPr>
          <a:xfrm>
            <a:off x="804321" y="348971"/>
            <a:ext cx="9464040" cy="623534"/>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sz="3240"/>
              <a:t>This can be an anonymization tool to more easily share the data</a:t>
            </a:r>
            <a:endParaRPr/>
          </a:p>
        </p:txBody>
      </p:sp>
      <p:pic>
        <p:nvPicPr>
          <p:cNvPr id="891" name="Google Shape;891;p66"/>
          <p:cNvPicPr preferRelativeResize="0">
            <a:picLocks noGrp="1"/>
          </p:cNvPicPr>
          <p:nvPr>
            <p:ph type="body" idx="1"/>
          </p:nvPr>
        </p:nvPicPr>
        <p:blipFill rotWithShape="1">
          <a:blip r:embed="rId3" cstate="screen">
            <a:alphaModFix/>
            <a:extLst>
              <a:ext uri="{28A0092B-C50C-407E-A947-70E740481C1C}">
                <a14:useLocalDpi xmlns:a14="http://schemas.microsoft.com/office/drawing/2010/main"/>
              </a:ext>
            </a:extLst>
          </a:blip>
          <a:srcRect/>
          <a:stretch/>
        </p:blipFill>
        <p:spPr>
          <a:xfrm>
            <a:off x="682779" y="2487263"/>
            <a:ext cx="396867" cy="411510"/>
          </a:xfrm>
          <a:prstGeom prst="rect">
            <a:avLst/>
          </a:prstGeom>
          <a:noFill/>
          <a:ln>
            <a:noFill/>
          </a:ln>
        </p:spPr>
      </p:pic>
      <p:pic>
        <p:nvPicPr>
          <p:cNvPr id="892" name="Google Shape;892;p6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22837" y="4181785"/>
            <a:ext cx="1801506" cy="1612427"/>
          </a:xfrm>
          <a:prstGeom prst="rect">
            <a:avLst/>
          </a:prstGeom>
          <a:noFill/>
          <a:ln>
            <a:noFill/>
          </a:ln>
        </p:spPr>
      </p:pic>
      <p:pic>
        <p:nvPicPr>
          <p:cNvPr id="893" name="Google Shape;893;p6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65571" y="3854835"/>
            <a:ext cx="457155" cy="326950"/>
          </a:xfrm>
          <a:prstGeom prst="rect">
            <a:avLst/>
          </a:prstGeom>
          <a:noFill/>
          <a:ln>
            <a:noFill/>
          </a:ln>
        </p:spPr>
      </p:pic>
      <p:pic>
        <p:nvPicPr>
          <p:cNvPr id="894" name="Google Shape;894;p6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429991" y="3852742"/>
            <a:ext cx="397746" cy="331137"/>
          </a:xfrm>
          <a:prstGeom prst="rect">
            <a:avLst/>
          </a:prstGeom>
          <a:noFill/>
          <a:ln>
            <a:noFill/>
          </a:ln>
        </p:spPr>
      </p:pic>
      <p:pic>
        <p:nvPicPr>
          <p:cNvPr id="895" name="Google Shape;895;p6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21180" y="3854835"/>
            <a:ext cx="390547" cy="326950"/>
          </a:xfrm>
          <a:prstGeom prst="rect">
            <a:avLst/>
          </a:prstGeom>
          <a:noFill/>
          <a:ln>
            <a:noFill/>
          </a:ln>
        </p:spPr>
      </p:pic>
      <p:pic>
        <p:nvPicPr>
          <p:cNvPr id="896" name="Google Shape;896;p6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72041" y="3854835"/>
            <a:ext cx="411305" cy="326950"/>
          </a:xfrm>
          <a:prstGeom prst="rect">
            <a:avLst/>
          </a:prstGeom>
          <a:noFill/>
          <a:ln>
            <a:noFill/>
          </a:ln>
        </p:spPr>
      </p:pic>
      <p:sp>
        <p:nvSpPr>
          <p:cNvPr id="897" name="Google Shape;897;p66"/>
          <p:cNvSpPr txBox="1"/>
          <p:nvPr/>
        </p:nvSpPr>
        <p:spPr>
          <a:xfrm>
            <a:off x="816453" y="3504991"/>
            <a:ext cx="918841"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Hospital A</a:t>
            </a:r>
            <a:endParaRPr/>
          </a:p>
        </p:txBody>
      </p:sp>
      <p:sp>
        <p:nvSpPr>
          <p:cNvPr id="898" name="Google Shape;898;p66"/>
          <p:cNvSpPr txBox="1"/>
          <p:nvPr/>
        </p:nvSpPr>
        <p:spPr>
          <a:xfrm>
            <a:off x="1093999" y="3792633"/>
            <a:ext cx="346570"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a:t>
            </a:r>
            <a:endParaRPr/>
          </a:p>
        </p:txBody>
      </p:sp>
      <p:sp>
        <p:nvSpPr>
          <p:cNvPr id="899" name="Google Shape;899;p66"/>
          <p:cNvSpPr txBox="1"/>
          <p:nvPr/>
        </p:nvSpPr>
        <p:spPr>
          <a:xfrm>
            <a:off x="242343" y="5750255"/>
            <a:ext cx="2130711"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Has 3,200 brain MRI scans</a:t>
            </a:r>
            <a:endParaRPr/>
          </a:p>
        </p:txBody>
      </p:sp>
      <p:pic>
        <p:nvPicPr>
          <p:cNvPr id="900" name="Google Shape;900;p6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402533" y="4181785"/>
            <a:ext cx="1801506" cy="1612427"/>
          </a:xfrm>
          <a:prstGeom prst="rect">
            <a:avLst/>
          </a:prstGeom>
          <a:noFill/>
          <a:ln>
            <a:noFill/>
          </a:ln>
        </p:spPr>
      </p:pic>
      <p:pic>
        <p:nvPicPr>
          <p:cNvPr id="901" name="Google Shape;901;p6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615890" y="3864903"/>
            <a:ext cx="457155" cy="326950"/>
          </a:xfrm>
          <a:prstGeom prst="rect">
            <a:avLst/>
          </a:prstGeom>
          <a:noFill/>
          <a:ln>
            <a:noFill/>
          </a:ln>
        </p:spPr>
      </p:pic>
      <p:pic>
        <p:nvPicPr>
          <p:cNvPr id="902" name="Google Shape;902;p6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180310" y="3862809"/>
            <a:ext cx="397746" cy="331137"/>
          </a:xfrm>
          <a:prstGeom prst="rect">
            <a:avLst/>
          </a:prstGeom>
          <a:noFill/>
          <a:ln>
            <a:noFill/>
          </a:ln>
        </p:spPr>
      </p:pic>
      <p:pic>
        <p:nvPicPr>
          <p:cNvPr id="903" name="Google Shape;903;p6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833566" y="3864903"/>
            <a:ext cx="390547" cy="326950"/>
          </a:xfrm>
          <a:prstGeom prst="rect">
            <a:avLst/>
          </a:prstGeom>
          <a:noFill/>
          <a:ln>
            <a:noFill/>
          </a:ln>
        </p:spPr>
      </p:pic>
      <p:pic>
        <p:nvPicPr>
          <p:cNvPr id="904" name="Google Shape;904;p6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384427" y="3864903"/>
            <a:ext cx="411305" cy="326950"/>
          </a:xfrm>
          <a:prstGeom prst="rect">
            <a:avLst/>
          </a:prstGeom>
          <a:noFill/>
          <a:ln>
            <a:noFill/>
          </a:ln>
        </p:spPr>
      </p:pic>
      <p:sp>
        <p:nvSpPr>
          <p:cNvPr id="905" name="Google Shape;905;p66"/>
          <p:cNvSpPr txBox="1"/>
          <p:nvPr/>
        </p:nvSpPr>
        <p:spPr>
          <a:xfrm>
            <a:off x="4796149" y="3504991"/>
            <a:ext cx="918841"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Hospital B</a:t>
            </a:r>
            <a:endParaRPr/>
          </a:p>
        </p:txBody>
      </p:sp>
      <p:sp>
        <p:nvSpPr>
          <p:cNvPr id="906" name="Google Shape;906;p66"/>
          <p:cNvSpPr txBox="1"/>
          <p:nvPr/>
        </p:nvSpPr>
        <p:spPr>
          <a:xfrm>
            <a:off x="5073695" y="3792633"/>
            <a:ext cx="346570"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a:t>
            </a:r>
            <a:endParaRPr/>
          </a:p>
        </p:txBody>
      </p:sp>
      <p:sp>
        <p:nvSpPr>
          <p:cNvPr id="907" name="Google Shape;907;p66"/>
          <p:cNvSpPr txBox="1"/>
          <p:nvPr/>
        </p:nvSpPr>
        <p:spPr>
          <a:xfrm>
            <a:off x="4222040" y="5750255"/>
            <a:ext cx="2130711"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Has 5,000 brain MRI scans</a:t>
            </a:r>
            <a:endParaRPr/>
          </a:p>
        </p:txBody>
      </p:sp>
      <p:pic>
        <p:nvPicPr>
          <p:cNvPr id="908" name="Google Shape;908;p6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642056" y="4181785"/>
            <a:ext cx="1801506" cy="1612427"/>
          </a:xfrm>
          <a:prstGeom prst="rect">
            <a:avLst/>
          </a:prstGeom>
          <a:noFill/>
          <a:ln>
            <a:noFill/>
          </a:ln>
        </p:spPr>
      </p:pic>
      <p:pic>
        <p:nvPicPr>
          <p:cNvPr id="909" name="Google Shape;909;p6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855413" y="3864903"/>
            <a:ext cx="457155" cy="326950"/>
          </a:xfrm>
          <a:prstGeom prst="rect">
            <a:avLst/>
          </a:prstGeom>
          <a:noFill/>
          <a:ln>
            <a:noFill/>
          </a:ln>
        </p:spPr>
      </p:pic>
      <p:pic>
        <p:nvPicPr>
          <p:cNvPr id="910" name="Google Shape;910;p6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419833" y="3862809"/>
            <a:ext cx="397746" cy="331137"/>
          </a:xfrm>
          <a:prstGeom prst="rect">
            <a:avLst/>
          </a:prstGeom>
          <a:noFill/>
          <a:ln>
            <a:noFill/>
          </a:ln>
        </p:spPr>
      </p:pic>
      <p:pic>
        <p:nvPicPr>
          <p:cNvPr id="911" name="Google Shape;911;p6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0073088" y="3864903"/>
            <a:ext cx="390547" cy="326950"/>
          </a:xfrm>
          <a:prstGeom prst="rect">
            <a:avLst/>
          </a:prstGeom>
          <a:noFill/>
          <a:ln>
            <a:noFill/>
          </a:ln>
        </p:spPr>
      </p:pic>
      <p:pic>
        <p:nvPicPr>
          <p:cNvPr id="912" name="Google Shape;912;p6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9623950" y="3864903"/>
            <a:ext cx="411305" cy="326950"/>
          </a:xfrm>
          <a:prstGeom prst="rect">
            <a:avLst/>
          </a:prstGeom>
          <a:noFill/>
          <a:ln>
            <a:noFill/>
          </a:ln>
        </p:spPr>
      </p:pic>
      <p:sp>
        <p:nvSpPr>
          <p:cNvPr id="913" name="Google Shape;913;p66"/>
          <p:cNvSpPr txBox="1"/>
          <p:nvPr/>
        </p:nvSpPr>
        <p:spPr>
          <a:xfrm>
            <a:off x="9035672" y="3504991"/>
            <a:ext cx="928459"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Hospital C</a:t>
            </a:r>
            <a:endParaRPr/>
          </a:p>
        </p:txBody>
      </p:sp>
      <p:sp>
        <p:nvSpPr>
          <p:cNvPr id="914" name="Google Shape;914;p66"/>
          <p:cNvSpPr txBox="1"/>
          <p:nvPr/>
        </p:nvSpPr>
        <p:spPr>
          <a:xfrm>
            <a:off x="9313218" y="3792633"/>
            <a:ext cx="346570"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a:t>
            </a:r>
            <a:endParaRPr/>
          </a:p>
        </p:txBody>
      </p:sp>
      <p:sp>
        <p:nvSpPr>
          <p:cNvPr id="915" name="Google Shape;915;p66"/>
          <p:cNvSpPr txBox="1"/>
          <p:nvPr/>
        </p:nvSpPr>
        <p:spPr>
          <a:xfrm>
            <a:off x="8461563" y="5750255"/>
            <a:ext cx="1996059"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Has 800 brain MRI scans</a:t>
            </a:r>
            <a:endParaRPr/>
          </a:p>
        </p:txBody>
      </p:sp>
      <p:sp>
        <p:nvSpPr>
          <p:cNvPr id="916" name="Google Shape;916;p66"/>
          <p:cNvSpPr/>
          <p:nvPr/>
        </p:nvSpPr>
        <p:spPr>
          <a:xfrm>
            <a:off x="1093999" y="1186259"/>
            <a:ext cx="1688981" cy="1138748"/>
          </a:xfrm>
          <a:prstGeom prst="bentArrow">
            <a:avLst>
              <a:gd name="adj1" fmla="val 25000"/>
              <a:gd name="adj2" fmla="val 25000"/>
              <a:gd name="adj3" fmla="val 25000"/>
              <a:gd name="adj4" fmla="val 4375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60" b="0" i="0" u="none" strike="noStrike" cap="none">
              <a:solidFill>
                <a:schemeClr val="dk1"/>
              </a:solidFill>
              <a:latin typeface="Arial"/>
              <a:ea typeface="Arial"/>
              <a:cs typeface="Arial"/>
              <a:sym typeface="Arial"/>
            </a:endParaRPr>
          </a:p>
        </p:txBody>
      </p:sp>
      <p:sp>
        <p:nvSpPr>
          <p:cNvPr id="917" name="Google Shape;917;p66"/>
          <p:cNvSpPr/>
          <p:nvPr/>
        </p:nvSpPr>
        <p:spPr>
          <a:xfrm flipH="1">
            <a:off x="7945966" y="1130271"/>
            <a:ext cx="1688981" cy="1231250"/>
          </a:xfrm>
          <a:prstGeom prst="bentArrow">
            <a:avLst>
              <a:gd name="adj1" fmla="val 25840"/>
              <a:gd name="adj2" fmla="val 25000"/>
              <a:gd name="adj3" fmla="val 25000"/>
              <a:gd name="adj4" fmla="val 4375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60" b="0" i="0" u="none" strike="noStrike" cap="none">
              <a:solidFill>
                <a:schemeClr val="dk1"/>
              </a:solidFill>
              <a:latin typeface="Arial"/>
              <a:ea typeface="Arial"/>
              <a:cs typeface="Arial"/>
              <a:sym typeface="Arial"/>
            </a:endParaRPr>
          </a:p>
        </p:txBody>
      </p:sp>
      <p:sp>
        <p:nvSpPr>
          <p:cNvPr id="918" name="Google Shape;918;p66"/>
          <p:cNvSpPr/>
          <p:nvPr/>
        </p:nvSpPr>
        <p:spPr>
          <a:xfrm>
            <a:off x="4961746" y="1827381"/>
            <a:ext cx="683078" cy="488415"/>
          </a:xfrm>
          <a:prstGeom prst="up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60" b="0" i="0" u="none" strike="noStrike" cap="none">
              <a:solidFill>
                <a:schemeClr val="lt1"/>
              </a:solidFill>
              <a:latin typeface="Arial"/>
              <a:ea typeface="Arial"/>
              <a:cs typeface="Arial"/>
              <a:sym typeface="Arial"/>
            </a:endParaRPr>
          </a:p>
        </p:txBody>
      </p:sp>
      <p:sp>
        <p:nvSpPr>
          <p:cNvPr id="919" name="Google Shape;919;p66"/>
          <p:cNvSpPr txBox="1"/>
          <p:nvPr/>
        </p:nvSpPr>
        <p:spPr>
          <a:xfrm>
            <a:off x="2988894" y="980933"/>
            <a:ext cx="4751159" cy="674031"/>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Build a 10,000 brain MRI scans dataset needed to train a well-performing AI!</a:t>
            </a:r>
            <a:endParaRPr/>
          </a:p>
          <a:p>
            <a:pPr marL="0" marR="0" lvl="0" indent="0" algn="ctr" rtl="0">
              <a:lnSpc>
                <a:spcPct val="100000"/>
              </a:lnSpc>
              <a:spcBef>
                <a:spcPts val="0"/>
              </a:spcBef>
              <a:spcAft>
                <a:spcPts val="0"/>
              </a:spcAft>
              <a:buNone/>
            </a:pPr>
            <a:r>
              <a:rPr lang="en-US" sz="1260" b="0" i="1" u="none" strike="noStrike" cap="none">
                <a:solidFill>
                  <a:srgbClr val="000000"/>
                </a:solidFill>
                <a:latin typeface="Arial"/>
                <a:ea typeface="Arial"/>
                <a:cs typeface="Arial"/>
                <a:sym typeface="Arial"/>
              </a:rPr>
              <a:t>Data are </a:t>
            </a:r>
            <a:r>
              <a:rPr lang="en-US" sz="1260" b="1" i="1" u="none" strike="noStrike" cap="none">
                <a:solidFill>
                  <a:srgbClr val="000000"/>
                </a:solidFill>
                <a:latin typeface="Arial"/>
                <a:ea typeface="Arial"/>
                <a:cs typeface="Arial"/>
                <a:sym typeface="Arial"/>
              </a:rPr>
              <a:t>NOT</a:t>
            </a:r>
            <a:r>
              <a:rPr lang="en-US" sz="1260" b="0" i="1" u="none" strike="noStrike" cap="none">
                <a:solidFill>
                  <a:srgbClr val="000000"/>
                </a:solidFill>
                <a:latin typeface="Arial"/>
                <a:ea typeface="Arial"/>
                <a:cs typeface="Arial"/>
                <a:sym typeface="Arial"/>
              </a:rPr>
              <a:t> isolated!</a:t>
            </a:r>
            <a:endParaRPr/>
          </a:p>
        </p:txBody>
      </p:sp>
      <p:sp>
        <p:nvSpPr>
          <p:cNvPr id="920" name="Google Shape;920;p66"/>
          <p:cNvSpPr/>
          <p:nvPr/>
        </p:nvSpPr>
        <p:spPr>
          <a:xfrm>
            <a:off x="781580" y="3013055"/>
            <a:ext cx="914444" cy="488415"/>
          </a:xfrm>
          <a:prstGeom prst="up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45" b="0" i="0" u="none" strike="noStrike" cap="none">
                <a:solidFill>
                  <a:schemeClr val="lt1"/>
                </a:solidFill>
                <a:latin typeface="Arial"/>
                <a:ea typeface="Arial"/>
                <a:cs typeface="Arial"/>
                <a:sym typeface="Arial"/>
              </a:rPr>
              <a:t>GAN</a:t>
            </a:r>
            <a:endParaRPr/>
          </a:p>
        </p:txBody>
      </p:sp>
      <p:pic>
        <p:nvPicPr>
          <p:cNvPr id="921" name="Google Shape;921;p6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12670" y="2492946"/>
            <a:ext cx="433567" cy="404741"/>
          </a:xfrm>
          <a:prstGeom prst="rect">
            <a:avLst/>
          </a:prstGeom>
          <a:noFill/>
          <a:ln>
            <a:noFill/>
          </a:ln>
        </p:spPr>
      </p:pic>
      <p:pic>
        <p:nvPicPr>
          <p:cNvPr id="922" name="Google Shape;922;p66"/>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392374" y="2492946"/>
            <a:ext cx="478212" cy="404741"/>
          </a:xfrm>
          <a:prstGeom prst="rect">
            <a:avLst/>
          </a:prstGeom>
          <a:noFill/>
          <a:ln>
            <a:noFill/>
          </a:ln>
        </p:spPr>
      </p:pic>
      <p:pic>
        <p:nvPicPr>
          <p:cNvPr id="923" name="Google Shape;923;p66"/>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906756" y="2481976"/>
            <a:ext cx="496883" cy="415712"/>
          </a:xfrm>
          <a:prstGeom prst="rect">
            <a:avLst/>
          </a:prstGeom>
          <a:noFill/>
          <a:ln>
            <a:noFill/>
          </a:ln>
        </p:spPr>
      </p:pic>
      <p:sp>
        <p:nvSpPr>
          <p:cNvPr id="924" name="Google Shape;924;p66"/>
          <p:cNvSpPr txBox="1"/>
          <p:nvPr/>
        </p:nvSpPr>
        <p:spPr>
          <a:xfrm>
            <a:off x="1079645" y="2496193"/>
            <a:ext cx="346570"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a:t>
            </a:r>
            <a:endParaRPr/>
          </a:p>
        </p:txBody>
      </p:sp>
      <p:sp>
        <p:nvSpPr>
          <p:cNvPr id="925" name="Google Shape;925;p66"/>
          <p:cNvSpPr txBox="1"/>
          <p:nvPr/>
        </p:nvSpPr>
        <p:spPr>
          <a:xfrm>
            <a:off x="1342206" y="1767427"/>
            <a:ext cx="1237304" cy="4801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chemeClr val="accent6"/>
                </a:solidFill>
                <a:latin typeface="Arial"/>
                <a:ea typeface="Arial"/>
                <a:cs typeface="Arial"/>
                <a:sym typeface="Arial"/>
              </a:rPr>
              <a:t>Share!</a:t>
            </a:r>
            <a:endParaRPr/>
          </a:p>
          <a:p>
            <a:pPr marL="0" marR="0" lvl="0" indent="0" algn="l" rtl="0">
              <a:lnSpc>
                <a:spcPct val="100000"/>
              </a:lnSpc>
              <a:spcBef>
                <a:spcPts val="0"/>
              </a:spcBef>
              <a:spcAft>
                <a:spcPts val="0"/>
              </a:spcAft>
              <a:buNone/>
            </a:pPr>
            <a:r>
              <a:rPr lang="en-US" sz="1260" b="0" i="0" u="none" strike="noStrike" cap="none">
                <a:solidFill>
                  <a:schemeClr val="accent6"/>
                </a:solidFill>
                <a:latin typeface="Arial"/>
                <a:ea typeface="Arial"/>
                <a:cs typeface="Arial"/>
                <a:sym typeface="Arial"/>
              </a:rPr>
              <a:t>NO PRIVACY</a:t>
            </a:r>
            <a:endParaRPr/>
          </a:p>
        </p:txBody>
      </p:sp>
      <p:sp>
        <p:nvSpPr>
          <p:cNvPr id="926" name="Google Shape;926;p66"/>
          <p:cNvSpPr txBox="1"/>
          <p:nvPr/>
        </p:nvSpPr>
        <p:spPr>
          <a:xfrm>
            <a:off x="2555708" y="2559175"/>
            <a:ext cx="1205779"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Synthetic data</a:t>
            </a:r>
            <a:endParaRPr/>
          </a:p>
        </p:txBody>
      </p:sp>
      <p:pic>
        <p:nvPicPr>
          <p:cNvPr id="927" name="Google Shape;927;p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633451" y="2499425"/>
            <a:ext cx="396867" cy="411510"/>
          </a:xfrm>
          <a:prstGeom prst="rect">
            <a:avLst/>
          </a:prstGeom>
          <a:noFill/>
          <a:ln>
            <a:noFill/>
          </a:ln>
        </p:spPr>
      </p:pic>
      <p:pic>
        <p:nvPicPr>
          <p:cNvPr id="928" name="Google Shape;928;p6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4163343" y="2505109"/>
            <a:ext cx="433567" cy="404741"/>
          </a:xfrm>
          <a:prstGeom prst="rect">
            <a:avLst/>
          </a:prstGeom>
          <a:noFill/>
          <a:ln>
            <a:noFill/>
          </a:ln>
        </p:spPr>
      </p:pic>
      <p:pic>
        <p:nvPicPr>
          <p:cNvPr id="929" name="Google Shape;929;p66"/>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5343047" y="2505109"/>
            <a:ext cx="478212" cy="404741"/>
          </a:xfrm>
          <a:prstGeom prst="rect">
            <a:avLst/>
          </a:prstGeom>
          <a:noFill/>
          <a:ln>
            <a:noFill/>
          </a:ln>
        </p:spPr>
      </p:pic>
      <p:pic>
        <p:nvPicPr>
          <p:cNvPr id="930" name="Google Shape;930;p66"/>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5857429" y="2494138"/>
            <a:ext cx="496883" cy="415712"/>
          </a:xfrm>
          <a:prstGeom prst="rect">
            <a:avLst/>
          </a:prstGeom>
          <a:noFill/>
          <a:ln>
            <a:noFill/>
          </a:ln>
        </p:spPr>
      </p:pic>
      <p:sp>
        <p:nvSpPr>
          <p:cNvPr id="931" name="Google Shape;931;p66"/>
          <p:cNvSpPr txBox="1"/>
          <p:nvPr/>
        </p:nvSpPr>
        <p:spPr>
          <a:xfrm>
            <a:off x="5030318" y="2508356"/>
            <a:ext cx="346570"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a:t>
            </a:r>
            <a:endParaRPr/>
          </a:p>
        </p:txBody>
      </p:sp>
      <p:pic>
        <p:nvPicPr>
          <p:cNvPr id="932" name="Google Shape;932;p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849111" y="2512650"/>
            <a:ext cx="396867" cy="411510"/>
          </a:xfrm>
          <a:prstGeom prst="rect">
            <a:avLst/>
          </a:prstGeom>
          <a:noFill/>
          <a:ln>
            <a:noFill/>
          </a:ln>
        </p:spPr>
      </p:pic>
      <p:pic>
        <p:nvPicPr>
          <p:cNvPr id="933" name="Google Shape;933;p6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379002" y="2518333"/>
            <a:ext cx="433567" cy="404741"/>
          </a:xfrm>
          <a:prstGeom prst="rect">
            <a:avLst/>
          </a:prstGeom>
          <a:noFill/>
          <a:ln>
            <a:noFill/>
          </a:ln>
        </p:spPr>
      </p:pic>
      <p:pic>
        <p:nvPicPr>
          <p:cNvPr id="934" name="Google Shape;934;p66"/>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9558706" y="2518333"/>
            <a:ext cx="478212" cy="404741"/>
          </a:xfrm>
          <a:prstGeom prst="rect">
            <a:avLst/>
          </a:prstGeom>
          <a:noFill/>
          <a:ln>
            <a:noFill/>
          </a:ln>
        </p:spPr>
      </p:pic>
      <p:pic>
        <p:nvPicPr>
          <p:cNvPr id="935" name="Google Shape;935;p66"/>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0073088" y="2507363"/>
            <a:ext cx="496883" cy="415712"/>
          </a:xfrm>
          <a:prstGeom prst="rect">
            <a:avLst/>
          </a:prstGeom>
          <a:noFill/>
          <a:ln>
            <a:noFill/>
          </a:ln>
        </p:spPr>
      </p:pic>
      <p:sp>
        <p:nvSpPr>
          <p:cNvPr id="936" name="Google Shape;936;p66"/>
          <p:cNvSpPr txBox="1"/>
          <p:nvPr/>
        </p:nvSpPr>
        <p:spPr>
          <a:xfrm>
            <a:off x="9245977" y="2521580"/>
            <a:ext cx="346570"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a:t>
            </a:r>
            <a:endParaRPr/>
          </a:p>
        </p:txBody>
      </p:sp>
      <p:sp>
        <p:nvSpPr>
          <p:cNvPr id="937" name="Google Shape;937;p66"/>
          <p:cNvSpPr/>
          <p:nvPr/>
        </p:nvSpPr>
        <p:spPr>
          <a:xfrm>
            <a:off x="4841911" y="2982525"/>
            <a:ext cx="914444" cy="488415"/>
          </a:xfrm>
          <a:prstGeom prst="up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45" b="0" i="0" u="none" strike="noStrike" cap="none">
                <a:solidFill>
                  <a:schemeClr val="lt1"/>
                </a:solidFill>
                <a:latin typeface="Arial"/>
                <a:ea typeface="Arial"/>
                <a:cs typeface="Arial"/>
                <a:sym typeface="Arial"/>
              </a:rPr>
              <a:t>GAN</a:t>
            </a:r>
            <a:endParaRPr/>
          </a:p>
        </p:txBody>
      </p:sp>
      <p:sp>
        <p:nvSpPr>
          <p:cNvPr id="938" name="Google Shape;938;p66"/>
          <p:cNvSpPr/>
          <p:nvPr/>
        </p:nvSpPr>
        <p:spPr>
          <a:xfrm>
            <a:off x="9004613" y="2998144"/>
            <a:ext cx="928459" cy="488415"/>
          </a:xfrm>
          <a:prstGeom prst="up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45" b="0" i="0" u="none" strike="noStrike" cap="none">
                <a:solidFill>
                  <a:schemeClr val="lt1"/>
                </a:solidFill>
                <a:latin typeface="Arial"/>
                <a:ea typeface="Arial"/>
                <a:cs typeface="Arial"/>
                <a:sym typeface="Arial"/>
              </a:rPr>
              <a:t>GAN</a:t>
            </a:r>
            <a:endParaRPr/>
          </a:p>
        </p:txBody>
      </p:sp>
      <p:sp>
        <p:nvSpPr>
          <p:cNvPr id="939" name="Google Shape;939;p66"/>
          <p:cNvSpPr txBox="1"/>
          <p:nvPr/>
        </p:nvSpPr>
        <p:spPr>
          <a:xfrm>
            <a:off x="6778525" y="2525407"/>
            <a:ext cx="1205779"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Synthetic data</a:t>
            </a:r>
            <a:endParaRPr/>
          </a:p>
        </p:txBody>
      </p:sp>
      <p:sp>
        <p:nvSpPr>
          <p:cNvPr id="940" name="Google Shape;940;p66"/>
          <p:cNvSpPr txBox="1"/>
          <p:nvPr/>
        </p:nvSpPr>
        <p:spPr>
          <a:xfrm>
            <a:off x="5605460" y="1837963"/>
            <a:ext cx="1237304" cy="4801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chemeClr val="accent6"/>
                </a:solidFill>
                <a:latin typeface="Arial"/>
                <a:ea typeface="Arial"/>
                <a:cs typeface="Arial"/>
                <a:sym typeface="Arial"/>
              </a:rPr>
              <a:t>Share!</a:t>
            </a:r>
            <a:endParaRPr/>
          </a:p>
          <a:p>
            <a:pPr marL="0" marR="0" lvl="0" indent="0" algn="l" rtl="0">
              <a:lnSpc>
                <a:spcPct val="100000"/>
              </a:lnSpc>
              <a:spcBef>
                <a:spcPts val="0"/>
              </a:spcBef>
              <a:spcAft>
                <a:spcPts val="0"/>
              </a:spcAft>
              <a:buNone/>
            </a:pPr>
            <a:r>
              <a:rPr lang="en-US" sz="1260" b="0" i="0" u="none" strike="noStrike" cap="none">
                <a:solidFill>
                  <a:schemeClr val="accent6"/>
                </a:solidFill>
                <a:latin typeface="Arial"/>
                <a:ea typeface="Arial"/>
                <a:cs typeface="Arial"/>
                <a:sym typeface="Arial"/>
              </a:rPr>
              <a:t>NO PRIVACY</a:t>
            </a:r>
            <a:endParaRPr/>
          </a:p>
        </p:txBody>
      </p:sp>
      <p:sp>
        <p:nvSpPr>
          <p:cNvPr id="941" name="Google Shape;941;p66"/>
          <p:cNvSpPr txBox="1"/>
          <p:nvPr/>
        </p:nvSpPr>
        <p:spPr>
          <a:xfrm>
            <a:off x="7848652" y="1784222"/>
            <a:ext cx="1237304" cy="4801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chemeClr val="accent6"/>
                </a:solidFill>
                <a:latin typeface="Arial"/>
                <a:ea typeface="Arial"/>
                <a:cs typeface="Arial"/>
                <a:sym typeface="Arial"/>
              </a:rPr>
              <a:t>Share!</a:t>
            </a:r>
            <a:endParaRPr/>
          </a:p>
          <a:p>
            <a:pPr marL="0" marR="0" lvl="0" indent="0" algn="l" rtl="0">
              <a:lnSpc>
                <a:spcPct val="100000"/>
              </a:lnSpc>
              <a:spcBef>
                <a:spcPts val="0"/>
              </a:spcBef>
              <a:spcAft>
                <a:spcPts val="0"/>
              </a:spcAft>
              <a:buNone/>
            </a:pPr>
            <a:r>
              <a:rPr lang="en-US" sz="1260" b="0" i="0" u="none" strike="noStrike" cap="none">
                <a:solidFill>
                  <a:schemeClr val="accent6"/>
                </a:solidFill>
                <a:latin typeface="Arial"/>
                <a:ea typeface="Arial"/>
                <a:cs typeface="Arial"/>
                <a:sym typeface="Arial"/>
              </a:rPr>
              <a:t>NO PRIVACY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73"/>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SzPts val="1400"/>
              <a:buNone/>
            </a:pPr>
            <a:r>
              <a:rPr lang="en-US" dirty="0"/>
              <a:t>Questions?</a:t>
            </a:r>
            <a:endParaRPr sz="3600" b="1" i="0" u="none" strike="noStrike" cap="none" dirty="0">
              <a:solidFill>
                <a:schemeClr val="lt1"/>
              </a:solidFill>
              <a:latin typeface="Trebuchet MS"/>
              <a:ea typeface="Trebuchet MS"/>
              <a:cs typeface="Trebuchet MS"/>
              <a:sym typeface="Trebuchet MS"/>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7"/>
          <p:cNvSpPr txBox="1">
            <a:spLocks noGrp="1"/>
          </p:cNvSpPr>
          <p:nvPr>
            <p:ph type="title"/>
          </p:nvPr>
        </p:nvSpPr>
        <p:spPr>
          <a:xfrm>
            <a:off x="754380" y="328613"/>
            <a:ext cx="9464040" cy="623534"/>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sz="3240"/>
              <a:t>Challenges in developing medical AI</a:t>
            </a:r>
            <a:endParaRPr/>
          </a:p>
        </p:txBody>
      </p:sp>
      <p:sp>
        <p:nvSpPr>
          <p:cNvPr id="241" name="Google Shape;241;p47"/>
          <p:cNvSpPr txBox="1">
            <a:spLocks noGrp="1"/>
          </p:cNvSpPr>
          <p:nvPr>
            <p:ph type="body" idx="1"/>
          </p:nvPr>
        </p:nvSpPr>
        <p:spPr>
          <a:xfrm>
            <a:off x="754380" y="862769"/>
            <a:ext cx="9464040" cy="1229825"/>
          </a:xfrm>
          <a:prstGeom prst="rect">
            <a:avLst/>
          </a:prstGeom>
          <a:noFill/>
          <a:ln>
            <a:noFill/>
          </a:ln>
        </p:spPr>
        <p:txBody>
          <a:bodyPr spcFirstLastPara="1" wrap="square" lIns="91425" tIns="91425" rIns="91425" bIns="91425" anchor="t" anchorCtr="0">
            <a:noAutofit/>
          </a:bodyPr>
          <a:lstStyle/>
          <a:p>
            <a:pPr marL="457200" lvl="0" indent="-228600" algn="l" rtl="0">
              <a:lnSpc>
                <a:spcPct val="90000"/>
              </a:lnSpc>
              <a:spcBef>
                <a:spcPts val="900"/>
              </a:spcBef>
              <a:spcAft>
                <a:spcPts val="0"/>
              </a:spcAft>
              <a:buSzPts val="1400"/>
              <a:buNone/>
            </a:pPr>
            <a:r>
              <a:rPr lang="en-US" dirty="0"/>
              <a:t>Lack of training data</a:t>
            </a:r>
            <a:endParaRPr dirty="0"/>
          </a:p>
          <a:p>
            <a:pPr marL="914400" lvl="1" indent="-228600" algn="l" rtl="0">
              <a:lnSpc>
                <a:spcPct val="90000"/>
              </a:lnSpc>
              <a:spcBef>
                <a:spcPts val="900"/>
              </a:spcBef>
              <a:spcAft>
                <a:spcPts val="0"/>
              </a:spcAft>
              <a:buSzPts val="1400"/>
              <a:buNone/>
            </a:pPr>
            <a:r>
              <a:rPr lang="en-US" dirty="0"/>
              <a:t>Due to patient privacy, patient data cannot be easily transferred across different institutions</a:t>
            </a:r>
            <a:endParaRPr dirty="0"/>
          </a:p>
        </p:txBody>
      </p:sp>
      <p:grpSp>
        <p:nvGrpSpPr>
          <p:cNvPr id="4" name="Group 3">
            <a:extLst>
              <a:ext uri="{FF2B5EF4-FFF2-40B4-BE49-F238E27FC236}">
                <a16:creationId xmlns:a16="http://schemas.microsoft.com/office/drawing/2014/main" id="{5791E180-C080-46BD-961B-78EBEB543D7A}"/>
              </a:ext>
            </a:extLst>
          </p:cNvPr>
          <p:cNvGrpSpPr/>
          <p:nvPr/>
        </p:nvGrpSpPr>
        <p:grpSpPr>
          <a:xfrm>
            <a:off x="340603" y="1893929"/>
            <a:ext cx="10291594" cy="3878527"/>
            <a:chOff x="172041" y="2167529"/>
            <a:chExt cx="10291594" cy="3878527"/>
          </a:xfrm>
        </p:grpSpPr>
        <p:pic>
          <p:nvPicPr>
            <p:cNvPr id="242" name="Google Shape;242;p4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2837" y="4191354"/>
              <a:ext cx="1801506" cy="1612427"/>
            </a:xfrm>
            <a:prstGeom prst="rect">
              <a:avLst/>
            </a:prstGeom>
            <a:noFill/>
            <a:ln>
              <a:noFill/>
            </a:ln>
          </p:spPr>
        </p:pic>
        <p:pic>
          <p:nvPicPr>
            <p:cNvPr id="243" name="Google Shape;243;p4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865571" y="3864404"/>
              <a:ext cx="457155" cy="326950"/>
            </a:xfrm>
            <a:prstGeom prst="rect">
              <a:avLst/>
            </a:prstGeom>
            <a:noFill/>
            <a:ln>
              <a:noFill/>
            </a:ln>
          </p:spPr>
        </p:pic>
        <p:pic>
          <p:nvPicPr>
            <p:cNvPr id="244" name="Google Shape;244;p4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429991" y="3862310"/>
              <a:ext cx="397746" cy="331137"/>
            </a:xfrm>
            <a:prstGeom prst="rect">
              <a:avLst/>
            </a:prstGeom>
            <a:noFill/>
            <a:ln>
              <a:noFill/>
            </a:ln>
          </p:spPr>
        </p:pic>
        <p:pic>
          <p:nvPicPr>
            <p:cNvPr id="245" name="Google Shape;245;p4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21180" y="3864404"/>
              <a:ext cx="390547" cy="326950"/>
            </a:xfrm>
            <a:prstGeom prst="rect">
              <a:avLst/>
            </a:prstGeom>
            <a:noFill/>
            <a:ln>
              <a:noFill/>
            </a:ln>
          </p:spPr>
        </p:pic>
        <p:pic>
          <p:nvPicPr>
            <p:cNvPr id="246" name="Google Shape;246;p4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72041" y="3864404"/>
              <a:ext cx="411305" cy="326950"/>
            </a:xfrm>
            <a:prstGeom prst="rect">
              <a:avLst/>
            </a:prstGeom>
            <a:noFill/>
            <a:ln>
              <a:noFill/>
            </a:ln>
          </p:spPr>
        </p:pic>
        <p:sp>
          <p:nvSpPr>
            <p:cNvPr id="247" name="Google Shape;247;p47"/>
            <p:cNvSpPr txBox="1"/>
            <p:nvPr/>
          </p:nvSpPr>
          <p:spPr>
            <a:xfrm>
              <a:off x="816453" y="3514559"/>
              <a:ext cx="918841"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Hospital A</a:t>
              </a:r>
              <a:endParaRPr/>
            </a:p>
          </p:txBody>
        </p:sp>
        <p:sp>
          <p:nvSpPr>
            <p:cNvPr id="248" name="Google Shape;248;p47"/>
            <p:cNvSpPr txBox="1"/>
            <p:nvPr/>
          </p:nvSpPr>
          <p:spPr>
            <a:xfrm>
              <a:off x="1093999" y="3802202"/>
              <a:ext cx="346570"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a:t>
              </a:r>
              <a:endParaRPr/>
            </a:p>
          </p:txBody>
        </p:sp>
        <p:sp>
          <p:nvSpPr>
            <p:cNvPr id="249" name="Google Shape;249;p47"/>
            <p:cNvSpPr txBox="1"/>
            <p:nvPr/>
          </p:nvSpPr>
          <p:spPr>
            <a:xfrm>
              <a:off x="242343" y="5759824"/>
              <a:ext cx="2130711"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Has 3,200 brain MRI scans</a:t>
              </a:r>
              <a:endParaRPr/>
            </a:p>
          </p:txBody>
        </p:sp>
        <p:pic>
          <p:nvPicPr>
            <p:cNvPr id="250" name="Google Shape;250;p4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02533" y="4191354"/>
              <a:ext cx="1801506" cy="1612427"/>
            </a:xfrm>
            <a:prstGeom prst="rect">
              <a:avLst/>
            </a:prstGeom>
            <a:noFill/>
            <a:ln>
              <a:noFill/>
            </a:ln>
          </p:spPr>
        </p:pic>
        <p:pic>
          <p:nvPicPr>
            <p:cNvPr id="251" name="Google Shape;251;p4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615890" y="3874471"/>
              <a:ext cx="457155" cy="326950"/>
            </a:xfrm>
            <a:prstGeom prst="rect">
              <a:avLst/>
            </a:prstGeom>
            <a:noFill/>
            <a:ln>
              <a:noFill/>
            </a:ln>
          </p:spPr>
        </p:pic>
        <p:pic>
          <p:nvPicPr>
            <p:cNvPr id="252" name="Google Shape;252;p4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180310" y="3872378"/>
              <a:ext cx="397746" cy="331137"/>
            </a:xfrm>
            <a:prstGeom prst="rect">
              <a:avLst/>
            </a:prstGeom>
            <a:noFill/>
            <a:ln>
              <a:noFill/>
            </a:ln>
          </p:spPr>
        </p:pic>
        <p:pic>
          <p:nvPicPr>
            <p:cNvPr id="253" name="Google Shape;253;p4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833566" y="3874471"/>
              <a:ext cx="390547" cy="326950"/>
            </a:xfrm>
            <a:prstGeom prst="rect">
              <a:avLst/>
            </a:prstGeom>
            <a:noFill/>
            <a:ln>
              <a:noFill/>
            </a:ln>
          </p:spPr>
        </p:pic>
        <p:pic>
          <p:nvPicPr>
            <p:cNvPr id="254" name="Google Shape;254;p4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384427" y="3874471"/>
              <a:ext cx="411305" cy="326950"/>
            </a:xfrm>
            <a:prstGeom prst="rect">
              <a:avLst/>
            </a:prstGeom>
            <a:noFill/>
            <a:ln>
              <a:noFill/>
            </a:ln>
          </p:spPr>
        </p:pic>
        <p:sp>
          <p:nvSpPr>
            <p:cNvPr id="255" name="Google Shape;255;p47"/>
            <p:cNvSpPr txBox="1"/>
            <p:nvPr/>
          </p:nvSpPr>
          <p:spPr>
            <a:xfrm>
              <a:off x="4796149" y="3514559"/>
              <a:ext cx="918841"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Hospital B</a:t>
              </a:r>
              <a:endParaRPr/>
            </a:p>
          </p:txBody>
        </p:sp>
        <p:sp>
          <p:nvSpPr>
            <p:cNvPr id="256" name="Google Shape;256;p47"/>
            <p:cNvSpPr txBox="1"/>
            <p:nvPr/>
          </p:nvSpPr>
          <p:spPr>
            <a:xfrm>
              <a:off x="5073695" y="3802202"/>
              <a:ext cx="346570"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a:t>
              </a:r>
              <a:endParaRPr/>
            </a:p>
          </p:txBody>
        </p:sp>
        <p:sp>
          <p:nvSpPr>
            <p:cNvPr id="257" name="Google Shape;257;p47"/>
            <p:cNvSpPr txBox="1"/>
            <p:nvPr/>
          </p:nvSpPr>
          <p:spPr>
            <a:xfrm>
              <a:off x="4222040" y="5759824"/>
              <a:ext cx="2130711"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Has 5,000 brain MRI scans</a:t>
              </a:r>
              <a:endParaRPr/>
            </a:p>
          </p:txBody>
        </p:sp>
        <p:pic>
          <p:nvPicPr>
            <p:cNvPr id="258" name="Google Shape;258;p4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42056" y="4191354"/>
              <a:ext cx="1801506" cy="1612427"/>
            </a:xfrm>
            <a:prstGeom prst="rect">
              <a:avLst/>
            </a:prstGeom>
            <a:noFill/>
            <a:ln>
              <a:noFill/>
            </a:ln>
          </p:spPr>
        </p:pic>
        <p:pic>
          <p:nvPicPr>
            <p:cNvPr id="259" name="Google Shape;259;p4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855413" y="3874471"/>
              <a:ext cx="457155" cy="326950"/>
            </a:xfrm>
            <a:prstGeom prst="rect">
              <a:avLst/>
            </a:prstGeom>
            <a:noFill/>
            <a:ln>
              <a:noFill/>
            </a:ln>
          </p:spPr>
        </p:pic>
        <p:pic>
          <p:nvPicPr>
            <p:cNvPr id="260" name="Google Shape;260;p4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419833" y="3872378"/>
              <a:ext cx="397746" cy="331137"/>
            </a:xfrm>
            <a:prstGeom prst="rect">
              <a:avLst/>
            </a:prstGeom>
            <a:noFill/>
            <a:ln>
              <a:noFill/>
            </a:ln>
          </p:spPr>
        </p:pic>
        <p:pic>
          <p:nvPicPr>
            <p:cNvPr id="261" name="Google Shape;261;p4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073088" y="3874471"/>
              <a:ext cx="390547" cy="326950"/>
            </a:xfrm>
            <a:prstGeom prst="rect">
              <a:avLst/>
            </a:prstGeom>
            <a:noFill/>
            <a:ln>
              <a:noFill/>
            </a:ln>
          </p:spPr>
        </p:pic>
        <p:pic>
          <p:nvPicPr>
            <p:cNvPr id="262" name="Google Shape;262;p4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9623950" y="3874471"/>
              <a:ext cx="411305" cy="326950"/>
            </a:xfrm>
            <a:prstGeom prst="rect">
              <a:avLst/>
            </a:prstGeom>
            <a:noFill/>
            <a:ln>
              <a:noFill/>
            </a:ln>
          </p:spPr>
        </p:pic>
        <p:sp>
          <p:nvSpPr>
            <p:cNvPr id="263" name="Google Shape;263;p47"/>
            <p:cNvSpPr txBox="1"/>
            <p:nvPr/>
          </p:nvSpPr>
          <p:spPr>
            <a:xfrm>
              <a:off x="9035672" y="3514559"/>
              <a:ext cx="928459"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Hospital C</a:t>
              </a:r>
              <a:endParaRPr/>
            </a:p>
          </p:txBody>
        </p:sp>
        <p:sp>
          <p:nvSpPr>
            <p:cNvPr id="264" name="Google Shape;264;p47"/>
            <p:cNvSpPr txBox="1"/>
            <p:nvPr/>
          </p:nvSpPr>
          <p:spPr>
            <a:xfrm>
              <a:off x="9313218" y="3802202"/>
              <a:ext cx="346570"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a:t>
              </a:r>
              <a:endParaRPr/>
            </a:p>
          </p:txBody>
        </p:sp>
        <p:sp>
          <p:nvSpPr>
            <p:cNvPr id="265" name="Google Shape;265;p47"/>
            <p:cNvSpPr txBox="1"/>
            <p:nvPr/>
          </p:nvSpPr>
          <p:spPr>
            <a:xfrm>
              <a:off x="8461563" y="5759824"/>
              <a:ext cx="1996059"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Has 800 brain MRI scans</a:t>
              </a:r>
              <a:endParaRPr/>
            </a:p>
          </p:txBody>
        </p:sp>
        <p:sp>
          <p:nvSpPr>
            <p:cNvPr id="266" name="Google Shape;266;p47"/>
            <p:cNvSpPr/>
            <p:nvPr/>
          </p:nvSpPr>
          <p:spPr>
            <a:xfrm>
              <a:off x="1093999" y="2372855"/>
              <a:ext cx="1688981" cy="1138748"/>
            </a:xfrm>
            <a:prstGeom prst="bentArrow">
              <a:avLst>
                <a:gd name="adj1" fmla="val 25000"/>
                <a:gd name="adj2" fmla="val 25000"/>
                <a:gd name="adj3" fmla="val 25000"/>
                <a:gd name="adj4" fmla="val 4375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60" b="0" i="0" u="none" strike="noStrike" cap="none">
                <a:solidFill>
                  <a:schemeClr val="dk1"/>
                </a:solidFill>
                <a:latin typeface="Arial"/>
                <a:ea typeface="Arial"/>
                <a:cs typeface="Arial"/>
                <a:sym typeface="Arial"/>
              </a:endParaRPr>
            </a:p>
          </p:txBody>
        </p:sp>
        <p:sp>
          <p:nvSpPr>
            <p:cNvPr id="267" name="Google Shape;267;p47"/>
            <p:cNvSpPr/>
            <p:nvPr/>
          </p:nvSpPr>
          <p:spPr>
            <a:xfrm flipH="1">
              <a:off x="7945966" y="2316867"/>
              <a:ext cx="1688981" cy="1231250"/>
            </a:xfrm>
            <a:prstGeom prst="bentArrow">
              <a:avLst>
                <a:gd name="adj1" fmla="val 25840"/>
                <a:gd name="adj2" fmla="val 25000"/>
                <a:gd name="adj3" fmla="val 25000"/>
                <a:gd name="adj4" fmla="val 4375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60" b="0" i="0" u="none" strike="noStrike" cap="none">
                <a:solidFill>
                  <a:schemeClr val="dk1"/>
                </a:solidFill>
                <a:latin typeface="Arial"/>
                <a:ea typeface="Arial"/>
                <a:cs typeface="Arial"/>
                <a:sym typeface="Arial"/>
              </a:endParaRPr>
            </a:p>
          </p:txBody>
        </p:sp>
        <p:sp>
          <p:nvSpPr>
            <p:cNvPr id="268" name="Google Shape;268;p47"/>
            <p:cNvSpPr/>
            <p:nvPr/>
          </p:nvSpPr>
          <p:spPr>
            <a:xfrm>
              <a:off x="4961746" y="3013977"/>
              <a:ext cx="683078" cy="488415"/>
            </a:xfrm>
            <a:prstGeom prst="up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60" b="0" i="0" u="none" strike="noStrike" cap="none">
                <a:solidFill>
                  <a:schemeClr val="lt1"/>
                </a:solidFill>
                <a:latin typeface="Arial"/>
                <a:ea typeface="Arial"/>
                <a:cs typeface="Arial"/>
                <a:sym typeface="Arial"/>
              </a:endParaRPr>
            </a:p>
          </p:txBody>
        </p:sp>
        <p:sp>
          <p:nvSpPr>
            <p:cNvPr id="269" name="Google Shape;269;p47"/>
            <p:cNvSpPr txBox="1"/>
            <p:nvPr/>
          </p:nvSpPr>
          <p:spPr>
            <a:xfrm>
              <a:off x="2988894" y="2167529"/>
              <a:ext cx="4751159" cy="674031"/>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dirty="0">
                  <a:solidFill>
                    <a:srgbClr val="000000"/>
                  </a:solidFill>
                  <a:latin typeface="Arial"/>
                  <a:ea typeface="Arial"/>
                  <a:cs typeface="Arial"/>
                  <a:sym typeface="Arial"/>
                </a:rPr>
                <a:t>Need 10,000 brain MRI scans to train a well-performing AI. But hard to collect data due to privacy.</a:t>
              </a:r>
              <a:endParaRPr dirty="0"/>
            </a:p>
            <a:p>
              <a:pPr marL="0" marR="0" lvl="0" indent="0" algn="ctr" rtl="0">
                <a:lnSpc>
                  <a:spcPct val="100000"/>
                </a:lnSpc>
                <a:spcBef>
                  <a:spcPts val="0"/>
                </a:spcBef>
                <a:spcAft>
                  <a:spcPts val="0"/>
                </a:spcAft>
                <a:buNone/>
              </a:pPr>
              <a:r>
                <a:rPr lang="en-US" sz="1260" b="0" i="1" u="none" strike="noStrike" cap="none" dirty="0">
                  <a:solidFill>
                    <a:srgbClr val="000000"/>
                  </a:solidFill>
                  <a:latin typeface="Arial"/>
                  <a:ea typeface="Arial"/>
                  <a:cs typeface="Arial"/>
                  <a:sym typeface="Arial"/>
                </a:rPr>
                <a:t>Data are isolated!</a:t>
              </a:r>
              <a:endParaRPr dirty="0"/>
            </a:p>
          </p:txBody>
        </p:sp>
        <p:sp>
          <p:nvSpPr>
            <p:cNvPr id="270" name="Google Shape;270;p47"/>
            <p:cNvSpPr txBox="1"/>
            <p:nvPr/>
          </p:nvSpPr>
          <p:spPr>
            <a:xfrm rot="2093360">
              <a:off x="1101862" y="2559929"/>
              <a:ext cx="893193"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FF0000"/>
                  </a:solidFill>
                  <a:latin typeface="Arial"/>
                  <a:ea typeface="Arial"/>
                  <a:cs typeface="Arial"/>
                  <a:sym typeface="Arial"/>
                </a:rPr>
                <a:t>PRIVACY</a:t>
              </a:r>
              <a:endParaRPr/>
            </a:p>
          </p:txBody>
        </p:sp>
        <p:sp>
          <p:nvSpPr>
            <p:cNvPr id="271" name="Google Shape;271;p47"/>
            <p:cNvSpPr txBox="1"/>
            <p:nvPr/>
          </p:nvSpPr>
          <p:spPr>
            <a:xfrm rot="-2161082">
              <a:off x="8747908" y="2509073"/>
              <a:ext cx="893193"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FF0000"/>
                  </a:solidFill>
                  <a:latin typeface="Arial"/>
                  <a:ea typeface="Arial"/>
                  <a:cs typeface="Arial"/>
                  <a:sym typeface="Arial"/>
                </a:rPr>
                <a:t>PRIVACY</a:t>
              </a:r>
              <a:endParaRPr/>
            </a:p>
          </p:txBody>
        </p:sp>
        <p:sp>
          <p:nvSpPr>
            <p:cNvPr id="272" name="Google Shape;272;p47"/>
            <p:cNvSpPr txBox="1"/>
            <p:nvPr/>
          </p:nvSpPr>
          <p:spPr>
            <a:xfrm>
              <a:off x="4844468" y="3226117"/>
              <a:ext cx="893193"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FF0000"/>
                  </a:solidFill>
                  <a:latin typeface="Arial"/>
                  <a:ea typeface="Arial"/>
                  <a:cs typeface="Arial"/>
                  <a:sym typeface="Arial"/>
                </a:rPr>
                <a:t>PRIVACY</a:t>
              </a:r>
              <a:endParaRPr/>
            </a:p>
          </p:txBody>
        </p:sp>
      </p:grpSp>
      <p:sp>
        <p:nvSpPr>
          <p:cNvPr id="38" name="Slide Number Placeholder 2">
            <a:extLst>
              <a:ext uri="{FF2B5EF4-FFF2-40B4-BE49-F238E27FC236}">
                <a16:creationId xmlns:a16="http://schemas.microsoft.com/office/drawing/2014/main" id="{E59E69C8-3482-48CF-AB7C-063D1CF3549C}"/>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8"/>
          <p:cNvSpPr txBox="1">
            <a:spLocks noGrp="1"/>
          </p:cNvSpPr>
          <p:nvPr>
            <p:ph type="title"/>
          </p:nvPr>
        </p:nvSpPr>
        <p:spPr>
          <a:xfrm>
            <a:off x="754380" y="-25448"/>
            <a:ext cx="9464040" cy="1193007"/>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dirty="0"/>
              <a:t>Challenges in developing medical AI</a:t>
            </a:r>
            <a:endParaRPr dirty="0"/>
          </a:p>
        </p:txBody>
      </p:sp>
      <p:sp>
        <p:nvSpPr>
          <p:cNvPr id="279" name="Google Shape;279;p48"/>
          <p:cNvSpPr txBox="1">
            <a:spLocks noGrp="1"/>
          </p:cNvSpPr>
          <p:nvPr>
            <p:ph type="body" idx="1"/>
          </p:nvPr>
        </p:nvSpPr>
        <p:spPr>
          <a:xfrm>
            <a:off x="754380" y="953647"/>
            <a:ext cx="9464040" cy="2007396"/>
          </a:xfrm>
          <a:prstGeom prst="rect">
            <a:avLst/>
          </a:prstGeom>
          <a:noFill/>
          <a:ln>
            <a:noFill/>
          </a:ln>
        </p:spPr>
        <p:txBody>
          <a:bodyPr spcFirstLastPara="1" wrap="square" lIns="91425" tIns="91425" rIns="91425" bIns="91425" anchor="t" anchorCtr="0">
            <a:noAutofit/>
          </a:bodyPr>
          <a:lstStyle/>
          <a:p>
            <a:pPr marL="457200" lvl="0" indent="-228600" algn="l" rtl="0">
              <a:lnSpc>
                <a:spcPct val="90000"/>
              </a:lnSpc>
              <a:spcBef>
                <a:spcPts val="900"/>
              </a:spcBef>
              <a:spcAft>
                <a:spcPts val="0"/>
              </a:spcAft>
              <a:buSzPts val="1400"/>
              <a:buNone/>
            </a:pPr>
            <a:r>
              <a:rPr lang="en-US" dirty="0"/>
              <a:t>Lack of training data</a:t>
            </a:r>
            <a:endParaRPr dirty="0"/>
          </a:p>
          <a:p>
            <a:pPr marL="914400" lvl="1" indent="-228600" algn="l" rtl="0">
              <a:lnSpc>
                <a:spcPct val="90000"/>
              </a:lnSpc>
              <a:spcBef>
                <a:spcPts val="900"/>
              </a:spcBef>
              <a:spcAft>
                <a:spcPts val="0"/>
              </a:spcAft>
              <a:buSzPts val="1400"/>
              <a:buNone/>
            </a:pPr>
            <a:r>
              <a:rPr lang="en-US" dirty="0"/>
              <a:t>Rare disease cases are just rare – it is harder to get disease/pathology data than normal data</a:t>
            </a:r>
            <a:endParaRPr dirty="0"/>
          </a:p>
          <a:p>
            <a:pPr marL="914400" lvl="1" indent="-228600" algn="l" rtl="0">
              <a:lnSpc>
                <a:spcPct val="90000"/>
              </a:lnSpc>
              <a:spcBef>
                <a:spcPts val="900"/>
              </a:spcBef>
              <a:spcAft>
                <a:spcPts val="0"/>
              </a:spcAft>
              <a:buSzPts val="1400"/>
              <a:buNone/>
            </a:pPr>
            <a:r>
              <a:rPr lang="en-US" dirty="0"/>
              <a:t>Getting ground-truth labels for training an AI is difficult</a:t>
            </a:r>
            <a:endParaRPr dirty="0"/>
          </a:p>
          <a:p>
            <a:pPr marL="1371600" lvl="2" indent="-228600" algn="l" rtl="0">
              <a:lnSpc>
                <a:spcPct val="90000"/>
              </a:lnSpc>
              <a:spcBef>
                <a:spcPts val="900"/>
              </a:spcBef>
              <a:spcAft>
                <a:spcPts val="0"/>
              </a:spcAft>
              <a:buSzPts val="1400"/>
              <a:buNone/>
            </a:pPr>
            <a:r>
              <a:rPr lang="en-US" dirty="0"/>
              <a:t>Labeling the data is a time-consuming and expensive task (people who can label the data (medical doctors) are expensive labors!)</a:t>
            </a:r>
            <a:endParaRPr dirty="0"/>
          </a:p>
        </p:txBody>
      </p:sp>
      <p:grpSp>
        <p:nvGrpSpPr>
          <p:cNvPr id="5" name="Group 4">
            <a:extLst>
              <a:ext uri="{FF2B5EF4-FFF2-40B4-BE49-F238E27FC236}">
                <a16:creationId xmlns:a16="http://schemas.microsoft.com/office/drawing/2014/main" id="{52DA1D8E-07BF-4FBC-99CD-82DE58279D0C}"/>
              </a:ext>
            </a:extLst>
          </p:cNvPr>
          <p:cNvGrpSpPr/>
          <p:nvPr/>
        </p:nvGrpSpPr>
        <p:grpSpPr>
          <a:xfrm>
            <a:off x="-35955" y="2961043"/>
            <a:ext cx="11044709" cy="3037805"/>
            <a:chOff x="21986" y="3150930"/>
            <a:chExt cx="11044709" cy="3037805"/>
          </a:xfrm>
        </p:grpSpPr>
        <p:pic>
          <p:nvPicPr>
            <p:cNvPr id="280" name="Google Shape;280;p4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2837" y="3827725"/>
              <a:ext cx="1801506" cy="1612427"/>
            </a:xfrm>
            <a:prstGeom prst="rect">
              <a:avLst/>
            </a:prstGeom>
            <a:noFill/>
            <a:ln>
              <a:noFill/>
            </a:ln>
          </p:spPr>
        </p:pic>
        <p:pic>
          <p:nvPicPr>
            <p:cNvPr id="281" name="Google Shape;281;p4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5400000">
              <a:off x="1865571" y="3500774"/>
              <a:ext cx="457155" cy="326950"/>
            </a:xfrm>
            <a:prstGeom prst="rect">
              <a:avLst/>
            </a:prstGeom>
            <a:noFill/>
            <a:ln>
              <a:noFill/>
            </a:ln>
          </p:spPr>
        </p:pic>
        <p:pic>
          <p:nvPicPr>
            <p:cNvPr id="282" name="Google Shape;282;p4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rot="-5400000">
              <a:off x="1429991" y="3498681"/>
              <a:ext cx="397746" cy="331137"/>
            </a:xfrm>
            <a:prstGeom prst="rect">
              <a:avLst/>
            </a:prstGeom>
            <a:noFill/>
            <a:ln>
              <a:noFill/>
            </a:ln>
          </p:spPr>
        </p:pic>
        <p:pic>
          <p:nvPicPr>
            <p:cNvPr id="283" name="Google Shape;283;p4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rot="-5400000">
              <a:off x="621180" y="3500774"/>
              <a:ext cx="390547" cy="326950"/>
            </a:xfrm>
            <a:prstGeom prst="rect">
              <a:avLst/>
            </a:prstGeom>
            <a:noFill/>
            <a:ln>
              <a:noFill/>
            </a:ln>
          </p:spPr>
        </p:pic>
        <p:pic>
          <p:nvPicPr>
            <p:cNvPr id="284" name="Google Shape;284;p4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rot="-5400000">
              <a:off x="172041" y="3500774"/>
              <a:ext cx="411305" cy="326950"/>
            </a:xfrm>
            <a:prstGeom prst="rect">
              <a:avLst/>
            </a:prstGeom>
            <a:noFill/>
            <a:ln>
              <a:noFill/>
            </a:ln>
          </p:spPr>
        </p:pic>
        <p:sp>
          <p:nvSpPr>
            <p:cNvPr id="285" name="Google Shape;285;p48"/>
            <p:cNvSpPr txBox="1"/>
            <p:nvPr/>
          </p:nvSpPr>
          <p:spPr>
            <a:xfrm>
              <a:off x="816453" y="3150930"/>
              <a:ext cx="918841"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Hospital A</a:t>
              </a:r>
              <a:endParaRPr/>
            </a:p>
          </p:txBody>
        </p:sp>
        <p:sp>
          <p:nvSpPr>
            <p:cNvPr id="286" name="Google Shape;286;p48"/>
            <p:cNvSpPr txBox="1"/>
            <p:nvPr/>
          </p:nvSpPr>
          <p:spPr>
            <a:xfrm>
              <a:off x="1093999" y="3438572"/>
              <a:ext cx="346570"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a:t>
              </a:r>
              <a:endParaRPr/>
            </a:p>
          </p:txBody>
        </p:sp>
        <p:sp>
          <p:nvSpPr>
            <p:cNvPr id="287" name="Google Shape;287;p48"/>
            <p:cNvSpPr txBox="1"/>
            <p:nvPr/>
          </p:nvSpPr>
          <p:spPr>
            <a:xfrm>
              <a:off x="242343" y="5396194"/>
              <a:ext cx="2130711"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Has 3,200 brain MRI scans</a:t>
              </a:r>
              <a:endParaRPr/>
            </a:p>
          </p:txBody>
        </p:sp>
        <p:sp>
          <p:nvSpPr>
            <p:cNvPr id="288" name="Google Shape;288;p48"/>
            <p:cNvSpPr/>
            <p:nvPr/>
          </p:nvSpPr>
          <p:spPr>
            <a:xfrm>
              <a:off x="2279144" y="4572674"/>
              <a:ext cx="2787802" cy="414320"/>
            </a:xfrm>
            <a:prstGeom prst="right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60" b="0" i="0" u="none" strike="noStrike" cap="none">
                <a:solidFill>
                  <a:schemeClr val="lt1"/>
                </a:solidFill>
                <a:latin typeface="Arial"/>
                <a:ea typeface="Arial"/>
                <a:cs typeface="Arial"/>
                <a:sym typeface="Arial"/>
              </a:endParaRPr>
            </a:p>
          </p:txBody>
        </p:sp>
        <p:sp>
          <p:nvSpPr>
            <p:cNvPr id="289" name="Google Shape;289;p48"/>
            <p:cNvSpPr txBox="1"/>
            <p:nvPr/>
          </p:nvSpPr>
          <p:spPr>
            <a:xfrm>
              <a:off x="2224342" y="4018713"/>
              <a:ext cx="2198038" cy="4801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Usually, around 80% </a:t>
              </a:r>
              <a:endParaRPr/>
            </a:p>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of data are normal (ref [1,2])</a:t>
              </a:r>
              <a:endParaRPr/>
            </a:p>
          </p:txBody>
        </p:sp>
        <p:pic>
          <p:nvPicPr>
            <p:cNvPr id="290" name="Google Shape;290;p48" descr="A picture containing invertebrate, animal, person, sea urchin&#10;&#10;Description generated with very high confidence"/>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641889" y="4336263"/>
              <a:ext cx="516763" cy="516763"/>
            </a:xfrm>
            <a:prstGeom prst="rect">
              <a:avLst/>
            </a:prstGeom>
            <a:noFill/>
            <a:ln>
              <a:noFill/>
            </a:ln>
          </p:spPr>
        </p:pic>
        <p:pic>
          <p:nvPicPr>
            <p:cNvPr id="291" name="Google Shape;291;p48" descr="A picture containing invertebrate, animal, person, sea urchin&#10;&#10;Description generated with very high confidence"/>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528661" y="4470232"/>
              <a:ext cx="516763" cy="516763"/>
            </a:xfrm>
            <a:prstGeom prst="rect">
              <a:avLst/>
            </a:prstGeom>
            <a:noFill/>
            <a:ln>
              <a:noFill/>
            </a:ln>
          </p:spPr>
        </p:pic>
        <p:pic>
          <p:nvPicPr>
            <p:cNvPr id="292" name="Google Shape;292;p48" descr="A picture containing invertebrate, animal, person, sea urchin&#10;&#10;Description generated with very high confidence"/>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415433" y="4594644"/>
              <a:ext cx="516763" cy="516763"/>
            </a:xfrm>
            <a:prstGeom prst="rect">
              <a:avLst/>
            </a:prstGeom>
            <a:noFill/>
            <a:ln>
              <a:noFill/>
            </a:ln>
          </p:spPr>
        </p:pic>
        <p:pic>
          <p:nvPicPr>
            <p:cNvPr id="293" name="Google Shape;293;p48" descr="A picture containing invertebrate, animal, person, sea urchin&#10;&#10;Description generated with very high confidence"/>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289975" y="4742951"/>
              <a:ext cx="516763" cy="516763"/>
            </a:xfrm>
            <a:prstGeom prst="rect">
              <a:avLst/>
            </a:prstGeom>
            <a:noFill/>
            <a:ln>
              <a:noFill/>
            </a:ln>
          </p:spPr>
        </p:pic>
        <p:sp>
          <p:nvSpPr>
            <p:cNvPr id="294" name="Google Shape;294;p48"/>
            <p:cNvSpPr txBox="1"/>
            <p:nvPr/>
          </p:nvSpPr>
          <p:spPr>
            <a:xfrm>
              <a:off x="4432390" y="5426769"/>
              <a:ext cx="2395207"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20% (640) abnormal brain MRI</a:t>
              </a:r>
              <a:endParaRPr/>
            </a:p>
          </p:txBody>
        </p:sp>
        <p:sp>
          <p:nvSpPr>
            <p:cNvPr id="295" name="Google Shape;295;p48"/>
            <p:cNvSpPr/>
            <p:nvPr/>
          </p:nvSpPr>
          <p:spPr>
            <a:xfrm>
              <a:off x="6481016" y="4572674"/>
              <a:ext cx="2060397" cy="414320"/>
            </a:xfrm>
            <a:prstGeom prst="right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60" b="0" i="0" u="none" strike="noStrike" cap="none">
                <a:solidFill>
                  <a:schemeClr val="lt1"/>
                </a:solidFill>
                <a:latin typeface="Arial"/>
                <a:ea typeface="Arial"/>
                <a:cs typeface="Arial"/>
                <a:sym typeface="Arial"/>
              </a:endParaRPr>
            </a:p>
          </p:txBody>
        </p:sp>
        <p:pic>
          <p:nvPicPr>
            <p:cNvPr id="296" name="Google Shape;296;p4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789086" y="3957186"/>
              <a:ext cx="615488" cy="615488"/>
            </a:xfrm>
            <a:prstGeom prst="rect">
              <a:avLst/>
            </a:prstGeom>
            <a:noFill/>
            <a:ln>
              <a:noFill/>
            </a:ln>
          </p:spPr>
        </p:pic>
        <p:pic>
          <p:nvPicPr>
            <p:cNvPr id="297" name="Google Shape;297;p4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452892" y="3972129"/>
              <a:ext cx="615488" cy="615488"/>
            </a:xfrm>
            <a:prstGeom prst="rect">
              <a:avLst/>
            </a:prstGeom>
            <a:noFill/>
            <a:ln>
              <a:noFill/>
            </a:ln>
          </p:spPr>
        </p:pic>
        <p:sp>
          <p:nvSpPr>
            <p:cNvPr id="298" name="Google Shape;298;p48"/>
            <p:cNvSpPr txBox="1"/>
            <p:nvPr/>
          </p:nvSpPr>
          <p:spPr>
            <a:xfrm>
              <a:off x="6312567" y="3207832"/>
              <a:ext cx="2550698" cy="4801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Manual labeling by experts</a:t>
              </a:r>
              <a:endParaRPr/>
            </a:p>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(expensive and time consuming!)</a:t>
              </a:r>
              <a:endParaRPr/>
            </a:p>
          </p:txBody>
        </p:sp>
        <p:sp>
          <p:nvSpPr>
            <p:cNvPr id="299" name="Google Shape;299;p48"/>
            <p:cNvSpPr txBox="1"/>
            <p:nvPr/>
          </p:nvSpPr>
          <p:spPr>
            <a:xfrm>
              <a:off x="21986" y="5708604"/>
              <a:ext cx="5333511" cy="480131"/>
            </a:xfrm>
            <a:prstGeom prst="rect">
              <a:avLst/>
            </a:prstGeom>
            <a:noFill/>
            <a:ln>
              <a:noFill/>
            </a:ln>
          </p:spPr>
          <p:txBody>
            <a:bodyPr spcFirstLastPara="1" wrap="square" lIns="91425" tIns="45700" rIns="91425" bIns="45700" anchor="t" anchorCtr="0">
              <a:noAutofit/>
            </a:bodyPr>
            <a:lstStyle/>
            <a:p>
              <a:pPr lvl="0"/>
              <a:r>
                <a:rPr lang="en-US" sz="1260" b="0" i="0" u="none" strike="noStrike" cap="none" dirty="0">
                  <a:solidFill>
                    <a:srgbClr val="000000"/>
                  </a:solidFill>
                  <a:latin typeface="Arial"/>
                  <a:ea typeface="Arial"/>
                  <a:cs typeface="Arial"/>
                  <a:sym typeface="Arial"/>
                </a:rPr>
                <a:t>[1] </a:t>
              </a:r>
              <a:r>
                <a:rPr lang="en-US" sz="1260" dirty="0">
                  <a:hlinkClick r:id="rId11"/>
                </a:rPr>
                <a:t>https://arxiv.org/abs/1603.08486</a:t>
              </a:r>
              <a:r>
                <a:rPr lang="en-US" sz="1260" dirty="0"/>
                <a:t>  </a:t>
              </a:r>
              <a:r>
                <a:rPr lang="en-US" sz="1260" b="0" i="0" u="none" strike="noStrike" cap="none" dirty="0">
                  <a:solidFill>
                    <a:srgbClr val="000000"/>
                  </a:solidFill>
                  <a:latin typeface="Arial"/>
                  <a:ea typeface="Arial"/>
                  <a:cs typeface="Arial"/>
                  <a:sym typeface="Arial"/>
                </a:rPr>
                <a:t>[2</a:t>
              </a:r>
              <a:r>
                <a:rPr lang="en-US" sz="1260" dirty="0"/>
                <a:t>] </a:t>
              </a:r>
              <a:r>
                <a:rPr lang="en-US" sz="1260" dirty="0">
                  <a:hlinkClick r:id="rId12"/>
                </a:rPr>
                <a:t>https://arxiv.org/abs/1705.02315</a:t>
              </a:r>
              <a:r>
                <a:rPr lang="en-US" sz="1260" dirty="0"/>
                <a:t> </a:t>
              </a:r>
              <a:endParaRPr dirty="0"/>
            </a:p>
            <a:p>
              <a:pPr lvl="0"/>
              <a:r>
                <a:rPr lang="en-US" sz="1260" b="0" i="0" u="none" strike="noStrike" cap="none" dirty="0">
                  <a:solidFill>
                    <a:srgbClr val="000000"/>
                  </a:solidFill>
                  <a:latin typeface="Arial"/>
                  <a:ea typeface="Arial"/>
                  <a:cs typeface="Arial"/>
                  <a:sym typeface="Arial"/>
                </a:rPr>
                <a:t>[3</a:t>
              </a:r>
              <a:r>
                <a:rPr lang="en-US" sz="1260" dirty="0"/>
                <a:t>] </a:t>
              </a:r>
              <a:r>
                <a:rPr lang="en-US" sz="1260" dirty="0">
                  <a:hlinkClick r:id="rId13"/>
                </a:rPr>
                <a:t>http://www.med.upenn.edu/sbia/brats2018.html</a:t>
              </a:r>
              <a:r>
                <a:rPr lang="en-US" sz="1260" dirty="0"/>
                <a:t> </a:t>
              </a:r>
              <a:endParaRPr dirty="0"/>
            </a:p>
          </p:txBody>
        </p:sp>
        <p:pic>
          <p:nvPicPr>
            <p:cNvPr id="300" name="Google Shape;300;p48"/>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9290212" y="4370201"/>
              <a:ext cx="509738" cy="509738"/>
            </a:xfrm>
            <a:prstGeom prst="rect">
              <a:avLst/>
            </a:prstGeom>
            <a:noFill/>
            <a:ln>
              <a:noFill/>
            </a:ln>
          </p:spPr>
        </p:pic>
        <p:pic>
          <p:nvPicPr>
            <p:cNvPr id="301" name="Google Shape;301;p48"/>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9202856" y="4498279"/>
              <a:ext cx="509738" cy="509738"/>
            </a:xfrm>
            <a:prstGeom prst="rect">
              <a:avLst/>
            </a:prstGeom>
            <a:noFill/>
            <a:ln>
              <a:noFill/>
            </a:ln>
          </p:spPr>
        </p:pic>
        <p:pic>
          <p:nvPicPr>
            <p:cNvPr id="302" name="Google Shape;302;p48"/>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9059501" y="4627430"/>
              <a:ext cx="509738" cy="509738"/>
            </a:xfrm>
            <a:prstGeom prst="rect">
              <a:avLst/>
            </a:prstGeom>
            <a:noFill/>
            <a:ln>
              <a:noFill/>
            </a:ln>
          </p:spPr>
        </p:pic>
        <p:pic>
          <p:nvPicPr>
            <p:cNvPr id="303" name="Google Shape;303;p48"/>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8904309" y="4775128"/>
              <a:ext cx="509738" cy="509738"/>
            </a:xfrm>
            <a:prstGeom prst="rect">
              <a:avLst/>
            </a:prstGeom>
            <a:noFill/>
            <a:ln>
              <a:noFill/>
            </a:ln>
          </p:spPr>
        </p:pic>
        <p:sp>
          <p:nvSpPr>
            <p:cNvPr id="304" name="Google Shape;304;p48"/>
            <p:cNvSpPr txBox="1"/>
            <p:nvPr/>
          </p:nvSpPr>
          <p:spPr>
            <a:xfrm>
              <a:off x="7320157" y="5384839"/>
              <a:ext cx="3746538" cy="729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60" b="0" i="0" u="none" strike="noStrike" cap="none">
                  <a:solidFill>
                    <a:srgbClr val="000000"/>
                  </a:solidFill>
                  <a:latin typeface="Arial"/>
                  <a:ea typeface="Arial"/>
                  <a:cs typeface="Arial"/>
                  <a:sym typeface="Arial"/>
                </a:rPr>
                <a:t>Only about 40% gets labeled</a:t>
              </a:r>
              <a:endParaRPr/>
            </a:p>
            <a:p>
              <a:pPr marL="0" marR="0" lvl="0" indent="0" algn="l" rtl="0">
                <a:lnSpc>
                  <a:spcPct val="100000"/>
                </a:lnSpc>
                <a:spcBef>
                  <a:spcPts val="0"/>
                </a:spcBef>
                <a:spcAft>
                  <a:spcPts val="0"/>
                </a:spcAft>
                <a:buNone/>
              </a:pPr>
              <a:r>
                <a:rPr lang="en-US" sz="1440" b="0" i="0" u="none" strike="noStrike" cap="none">
                  <a:solidFill>
                    <a:srgbClr val="000000"/>
                  </a:solidFill>
                  <a:latin typeface="Arial"/>
                  <a:ea typeface="Arial"/>
                  <a:cs typeface="Arial"/>
                  <a:sym typeface="Arial"/>
                </a:rPr>
                <a:t>(ref – BRATS’18[3] challenge data has 285 </a:t>
              </a:r>
              <a:endParaRPr/>
            </a:p>
            <a:p>
              <a:pPr marL="0" marR="0" lvl="0" indent="0" algn="l" rtl="0">
                <a:lnSpc>
                  <a:spcPct val="100000"/>
                </a:lnSpc>
                <a:spcBef>
                  <a:spcPts val="0"/>
                </a:spcBef>
                <a:spcAft>
                  <a:spcPts val="0"/>
                </a:spcAft>
                <a:buNone/>
              </a:pPr>
              <a:r>
                <a:rPr lang="en-US" sz="1440" b="0" i="0" u="none" strike="noStrike" cap="none">
                  <a:solidFill>
                    <a:srgbClr val="000000"/>
                  </a:solidFill>
                  <a:latin typeface="Arial"/>
                  <a:ea typeface="Arial"/>
                  <a:cs typeface="Arial"/>
                  <a:sym typeface="Arial"/>
                </a:rPr>
                <a:t>labeled training data)</a:t>
              </a:r>
              <a:endParaRPr/>
            </a:p>
          </p:txBody>
        </p:sp>
      </p:grpSp>
      <p:sp>
        <p:nvSpPr>
          <p:cNvPr id="33" name="Slide Number Placeholder 2">
            <a:extLst>
              <a:ext uri="{FF2B5EF4-FFF2-40B4-BE49-F238E27FC236}">
                <a16:creationId xmlns:a16="http://schemas.microsoft.com/office/drawing/2014/main" id="{32B2D357-ACD9-4797-941E-81ED68192AB3}"/>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9"/>
          <p:cNvSpPr txBox="1">
            <a:spLocks noGrp="1"/>
          </p:cNvSpPr>
          <p:nvPr>
            <p:ph type="title"/>
          </p:nvPr>
        </p:nvSpPr>
        <p:spPr>
          <a:xfrm>
            <a:off x="409517" y="176119"/>
            <a:ext cx="10083784" cy="623534"/>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400"/>
              <a:buNone/>
            </a:pPr>
            <a:r>
              <a:rPr lang="en-US" sz="2880"/>
              <a:t>Data augmentation</a:t>
            </a:r>
            <a:endParaRPr/>
          </a:p>
        </p:txBody>
      </p:sp>
      <p:sp>
        <p:nvSpPr>
          <p:cNvPr id="311" name="Google Shape;311;p49"/>
          <p:cNvSpPr txBox="1"/>
          <p:nvPr/>
        </p:nvSpPr>
        <p:spPr>
          <a:xfrm>
            <a:off x="3234585" y="3422101"/>
            <a:ext cx="360996"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flip</a:t>
            </a:r>
            <a:endParaRPr/>
          </a:p>
        </p:txBody>
      </p:sp>
      <p:sp>
        <p:nvSpPr>
          <p:cNvPr id="312" name="Google Shape;312;p49"/>
          <p:cNvSpPr txBox="1"/>
          <p:nvPr/>
        </p:nvSpPr>
        <p:spPr>
          <a:xfrm>
            <a:off x="2987915" y="1324053"/>
            <a:ext cx="978153"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Zoom &amp; crop</a:t>
            </a:r>
            <a:endParaRPr/>
          </a:p>
        </p:txBody>
      </p:sp>
      <p:sp>
        <p:nvSpPr>
          <p:cNvPr id="313" name="Google Shape;313;p49"/>
          <p:cNvSpPr txBox="1"/>
          <p:nvPr/>
        </p:nvSpPr>
        <p:spPr>
          <a:xfrm>
            <a:off x="791532" y="2295341"/>
            <a:ext cx="630301"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original</a:t>
            </a:r>
            <a:endParaRPr/>
          </a:p>
        </p:txBody>
      </p:sp>
      <p:sp>
        <p:nvSpPr>
          <p:cNvPr id="314" name="Google Shape;314;p49"/>
          <p:cNvSpPr txBox="1"/>
          <p:nvPr/>
        </p:nvSpPr>
        <p:spPr>
          <a:xfrm>
            <a:off x="5209138" y="1324053"/>
            <a:ext cx="13612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Elastic deformation</a:t>
            </a:r>
            <a:endParaRPr/>
          </a:p>
        </p:txBody>
      </p:sp>
      <p:sp>
        <p:nvSpPr>
          <p:cNvPr id="315" name="Google Shape;315;p49"/>
          <p:cNvSpPr txBox="1"/>
          <p:nvPr/>
        </p:nvSpPr>
        <p:spPr>
          <a:xfrm>
            <a:off x="5263462" y="3422102"/>
            <a:ext cx="1361270"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Elastic deformation</a:t>
            </a:r>
            <a:endParaRPr/>
          </a:p>
        </p:txBody>
      </p:sp>
      <p:sp>
        <p:nvSpPr>
          <p:cNvPr id="316" name="Google Shape;316;p49"/>
          <p:cNvSpPr txBox="1"/>
          <p:nvPr/>
        </p:nvSpPr>
        <p:spPr>
          <a:xfrm>
            <a:off x="8420507" y="1322326"/>
            <a:ext cx="729687"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synthetic</a:t>
            </a:r>
            <a:endParaRPr/>
          </a:p>
        </p:txBody>
      </p:sp>
      <p:sp>
        <p:nvSpPr>
          <p:cNvPr id="317" name="Google Shape;317;p49"/>
          <p:cNvSpPr txBox="1"/>
          <p:nvPr/>
        </p:nvSpPr>
        <p:spPr>
          <a:xfrm>
            <a:off x="8420507" y="3449599"/>
            <a:ext cx="729687"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rgbClr val="000000"/>
                </a:solidFill>
                <a:latin typeface="Arial"/>
                <a:ea typeface="Arial"/>
                <a:cs typeface="Arial"/>
                <a:sym typeface="Arial"/>
              </a:rPr>
              <a:t>synthetic</a:t>
            </a:r>
            <a:endParaRPr/>
          </a:p>
        </p:txBody>
      </p:sp>
      <p:sp>
        <p:nvSpPr>
          <p:cNvPr id="318" name="Google Shape;318;p49"/>
          <p:cNvSpPr txBox="1"/>
          <p:nvPr/>
        </p:nvSpPr>
        <p:spPr>
          <a:xfrm>
            <a:off x="2322884" y="2956186"/>
            <a:ext cx="2321469"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Realistic brain, but not too different</a:t>
            </a:r>
            <a:endParaRPr/>
          </a:p>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from the original</a:t>
            </a:r>
            <a:endParaRPr/>
          </a:p>
        </p:txBody>
      </p:sp>
      <p:sp>
        <p:nvSpPr>
          <p:cNvPr id="319" name="Google Shape;319;p49"/>
          <p:cNvSpPr txBox="1"/>
          <p:nvPr/>
        </p:nvSpPr>
        <p:spPr>
          <a:xfrm>
            <a:off x="4554099" y="3001954"/>
            <a:ext cx="3206327"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Not realistic brain anymore, if deformed too much</a:t>
            </a:r>
            <a:endParaRPr/>
          </a:p>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There’s so much you can do elastic deformation</a:t>
            </a:r>
            <a:endParaRPr/>
          </a:p>
        </p:txBody>
      </p:sp>
      <p:sp>
        <p:nvSpPr>
          <p:cNvPr id="320" name="Google Shape;320;p49"/>
          <p:cNvSpPr txBox="1"/>
          <p:nvPr/>
        </p:nvSpPr>
        <p:spPr>
          <a:xfrm>
            <a:off x="7585779" y="3034102"/>
            <a:ext cx="3376245"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Still realistic, and can generate arbitrary many brain </a:t>
            </a:r>
            <a:endParaRPr/>
          </a:p>
          <a:p>
            <a:pPr marL="0" marR="0" lvl="0" indent="0" algn="l" rtl="0">
              <a:lnSpc>
                <a:spcPct val="100000"/>
              </a:lnSpc>
              <a:spcBef>
                <a:spcPts val="0"/>
              </a:spcBef>
              <a:spcAft>
                <a:spcPts val="0"/>
              </a:spcAft>
              <a:buNone/>
            </a:pPr>
            <a:r>
              <a:rPr lang="en-US" sz="1080" b="0" i="0" u="none" strike="noStrike" cap="none">
                <a:solidFill>
                  <a:schemeClr val="accent2"/>
                </a:solidFill>
                <a:latin typeface="Arial"/>
                <a:ea typeface="Arial"/>
                <a:cs typeface="Arial"/>
                <a:sym typeface="Arial"/>
              </a:rPr>
              <a:t>Images with different attributes/characteristics!</a:t>
            </a:r>
            <a:endParaRPr/>
          </a:p>
        </p:txBody>
      </p:sp>
      <p:sp>
        <p:nvSpPr>
          <p:cNvPr id="321" name="Google Shape;321;p49"/>
          <p:cNvSpPr txBox="1"/>
          <p:nvPr/>
        </p:nvSpPr>
        <p:spPr>
          <a:xfrm>
            <a:off x="2471203" y="889582"/>
            <a:ext cx="1792478"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1"/>
                </a:solidFill>
                <a:latin typeface="Arial"/>
                <a:ea typeface="Arial"/>
                <a:cs typeface="Arial"/>
                <a:sym typeface="Arial"/>
              </a:rPr>
              <a:t>“usual” data augmentation</a:t>
            </a:r>
            <a:endParaRPr/>
          </a:p>
        </p:txBody>
      </p:sp>
      <p:sp>
        <p:nvSpPr>
          <p:cNvPr id="322" name="Google Shape;322;p49"/>
          <p:cNvSpPr txBox="1"/>
          <p:nvPr/>
        </p:nvSpPr>
        <p:spPr>
          <a:xfrm>
            <a:off x="4637957" y="887306"/>
            <a:ext cx="2715808"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1"/>
                </a:solidFill>
                <a:latin typeface="Arial"/>
                <a:ea typeface="Arial"/>
                <a:cs typeface="Arial"/>
                <a:sym typeface="Arial"/>
              </a:rPr>
              <a:t>“a bit more advanced data augmentation”</a:t>
            </a:r>
            <a:endParaRPr/>
          </a:p>
        </p:txBody>
      </p:sp>
      <p:sp>
        <p:nvSpPr>
          <p:cNvPr id="323" name="Google Shape;323;p49"/>
          <p:cNvSpPr txBox="1"/>
          <p:nvPr/>
        </p:nvSpPr>
        <p:spPr>
          <a:xfrm>
            <a:off x="7505400" y="901996"/>
            <a:ext cx="2699778" cy="2585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80" b="0" i="0" u="none" strike="noStrike" cap="none">
                <a:solidFill>
                  <a:schemeClr val="accent1"/>
                </a:solidFill>
                <a:latin typeface="Arial"/>
                <a:ea typeface="Arial"/>
                <a:cs typeface="Arial"/>
                <a:sym typeface="Arial"/>
              </a:rPr>
              <a:t>“way more advanced data augmentation”</a:t>
            </a:r>
            <a:endParaRPr/>
          </a:p>
        </p:txBody>
      </p:sp>
      <p:pic>
        <p:nvPicPr>
          <p:cNvPr id="324" name="Google Shape;324;p4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7617" y="2651328"/>
            <a:ext cx="1382164" cy="1382164"/>
          </a:xfrm>
          <a:prstGeom prst="rect">
            <a:avLst/>
          </a:prstGeom>
          <a:noFill/>
          <a:ln>
            <a:noFill/>
          </a:ln>
        </p:spPr>
      </p:pic>
      <p:pic>
        <p:nvPicPr>
          <p:cNvPr id="325" name="Google Shape;325;p49"/>
          <p:cNvPicPr preferRelativeResize="0"/>
          <p:nvPr/>
        </p:nvPicPr>
        <p:blipFill rotWithShape="1">
          <a:blip r:embed="rId3" cstate="screen">
            <a:alphaModFix/>
            <a:extLst>
              <a:ext uri="{28A0092B-C50C-407E-A947-70E740481C1C}">
                <a14:useLocalDpi xmlns:a14="http://schemas.microsoft.com/office/drawing/2010/main"/>
              </a:ext>
            </a:extLst>
          </a:blip>
          <a:srcRect l="15419" t="13691" r="10152" b="13451"/>
          <a:stretch/>
        </p:blipFill>
        <p:spPr>
          <a:xfrm>
            <a:off x="2766110" y="1607277"/>
            <a:ext cx="1241827" cy="1215637"/>
          </a:xfrm>
          <a:prstGeom prst="rect">
            <a:avLst/>
          </a:prstGeom>
          <a:noFill/>
          <a:ln>
            <a:noFill/>
          </a:ln>
        </p:spPr>
      </p:pic>
      <p:pic>
        <p:nvPicPr>
          <p:cNvPr id="326" name="Google Shape;326;p4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2695941" y="3674827"/>
            <a:ext cx="1382164" cy="1382164"/>
          </a:xfrm>
          <a:prstGeom prst="rect">
            <a:avLst/>
          </a:prstGeom>
          <a:noFill/>
          <a:ln>
            <a:noFill/>
          </a:ln>
        </p:spPr>
      </p:pic>
      <p:pic>
        <p:nvPicPr>
          <p:cNvPr id="327" name="Google Shape;327;p4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218913" y="1585598"/>
            <a:ext cx="1258995" cy="1258995"/>
          </a:xfrm>
          <a:prstGeom prst="rect">
            <a:avLst/>
          </a:prstGeom>
          <a:noFill/>
          <a:ln>
            <a:noFill/>
          </a:ln>
        </p:spPr>
      </p:pic>
      <p:pic>
        <p:nvPicPr>
          <p:cNvPr id="328" name="Google Shape;328;p4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218913" y="3674827"/>
            <a:ext cx="1382164" cy="1382164"/>
          </a:xfrm>
          <a:prstGeom prst="rect">
            <a:avLst/>
          </a:prstGeom>
          <a:noFill/>
          <a:ln>
            <a:noFill/>
          </a:ln>
        </p:spPr>
      </p:pic>
      <p:pic>
        <p:nvPicPr>
          <p:cNvPr id="329" name="Google Shape;329;p4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067076" y="1573352"/>
            <a:ext cx="1382834" cy="1382834"/>
          </a:xfrm>
          <a:prstGeom prst="rect">
            <a:avLst/>
          </a:prstGeom>
          <a:noFill/>
          <a:ln>
            <a:noFill/>
          </a:ln>
        </p:spPr>
      </p:pic>
      <p:pic>
        <p:nvPicPr>
          <p:cNvPr id="330" name="Google Shape;330;p4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067076" y="3698899"/>
            <a:ext cx="1382163" cy="1382163"/>
          </a:xfrm>
          <a:prstGeom prst="rect">
            <a:avLst/>
          </a:prstGeom>
          <a:noFill/>
          <a:ln>
            <a:noFill/>
          </a:ln>
        </p:spPr>
      </p:pic>
      <p:sp>
        <p:nvSpPr>
          <p:cNvPr id="25" name="Slide Number Placeholder 2">
            <a:extLst>
              <a:ext uri="{FF2B5EF4-FFF2-40B4-BE49-F238E27FC236}">
                <a16:creationId xmlns:a16="http://schemas.microsoft.com/office/drawing/2014/main" id="{C45D34BC-0160-410F-B126-3DDAFE604868}"/>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SzPts val="1400"/>
              <a:buNone/>
            </a:pPr>
            <a:r>
              <a:rPr lang="en-US" dirty="0"/>
              <a:t>QUICK GAN INTRO –</a:t>
            </a:r>
            <a:br>
              <a:rPr lang="en-US" dirty="0"/>
            </a:br>
            <a:r>
              <a:rPr lang="en-US" dirty="0"/>
              <a:t>Generative Adversarial Networks</a:t>
            </a:r>
            <a:endParaRPr sz="36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989694240"/>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0" name="Slide Number Placeholder 2">
            <a:extLst>
              <a:ext uri="{FF2B5EF4-FFF2-40B4-BE49-F238E27FC236}">
                <a16:creationId xmlns:a16="http://schemas.microsoft.com/office/drawing/2014/main" id="{AF220739-1807-4F6B-9E25-7710D5AB68CB}"/>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7</a:t>
            </a:fld>
            <a:endParaRPr lang="en-US" dirty="0"/>
          </a:p>
        </p:txBody>
      </p:sp>
      <p:sp>
        <p:nvSpPr>
          <p:cNvPr id="3" name="Title 2">
            <a:extLst>
              <a:ext uri="{FF2B5EF4-FFF2-40B4-BE49-F238E27FC236}">
                <a16:creationId xmlns:a16="http://schemas.microsoft.com/office/drawing/2014/main" id="{717F462A-CA23-4B78-AFA3-8468E8505751}"/>
              </a:ext>
            </a:extLst>
          </p:cNvPr>
          <p:cNvSpPr>
            <a:spLocks noGrp="1"/>
          </p:cNvSpPr>
          <p:nvPr>
            <p:ph type="title"/>
          </p:nvPr>
        </p:nvSpPr>
        <p:spPr>
          <a:xfrm>
            <a:off x="499742" y="283622"/>
            <a:ext cx="9973315" cy="590931"/>
          </a:xfrm>
        </p:spPr>
        <p:txBody>
          <a:bodyPr/>
          <a:lstStyle/>
          <a:p>
            <a:r>
              <a:rPr lang="en-US" dirty="0"/>
              <a:t>An Approach For Generating Data</a:t>
            </a:r>
            <a:endParaRPr lang="en-IL" dirty="0"/>
          </a:p>
        </p:txBody>
      </p:sp>
      <p:pic>
        <p:nvPicPr>
          <p:cNvPr id="5" name="Picture 4">
            <a:extLst>
              <a:ext uri="{FF2B5EF4-FFF2-40B4-BE49-F238E27FC236}">
                <a16:creationId xmlns:a16="http://schemas.microsoft.com/office/drawing/2014/main" id="{723F341D-6527-4ACC-A2F1-4F2B5BF63CF6}"/>
              </a:ext>
            </a:extLst>
          </p:cNvPr>
          <p:cNvPicPr>
            <a:picLocks noChangeAspect="1"/>
          </p:cNvPicPr>
          <p:nvPr/>
        </p:nvPicPr>
        <p:blipFill>
          <a:blip r:embed="rId3"/>
          <a:stretch>
            <a:fillRect/>
          </a:stretch>
        </p:blipFill>
        <p:spPr>
          <a:xfrm>
            <a:off x="1853547" y="1082294"/>
            <a:ext cx="7265704" cy="4641978"/>
          </a:xfrm>
          <a:prstGeom prst="rect">
            <a:avLst/>
          </a:prstGeom>
        </p:spPr>
      </p:pic>
    </p:spTree>
    <p:extLst>
      <p:ext uri="{BB962C8B-B14F-4D97-AF65-F5344CB8AC3E}">
        <p14:creationId xmlns:p14="http://schemas.microsoft.com/office/powerpoint/2010/main" val="3240967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0" name="Slide Number Placeholder 2">
            <a:extLst>
              <a:ext uri="{FF2B5EF4-FFF2-40B4-BE49-F238E27FC236}">
                <a16:creationId xmlns:a16="http://schemas.microsoft.com/office/drawing/2014/main" id="{AF220739-1807-4F6B-9E25-7710D5AB68CB}"/>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8</a:t>
            </a:fld>
            <a:endParaRPr lang="en-US" dirty="0"/>
          </a:p>
        </p:txBody>
      </p:sp>
      <p:sp>
        <p:nvSpPr>
          <p:cNvPr id="3" name="Title 2">
            <a:extLst>
              <a:ext uri="{FF2B5EF4-FFF2-40B4-BE49-F238E27FC236}">
                <a16:creationId xmlns:a16="http://schemas.microsoft.com/office/drawing/2014/main" id="{717F462A-CA23-4B78-AFA3-8468E8505751}"/>
              </a:ext>
            </a:extLst>
          </p:cNvPr>
          <p:cNvSpPr>
            <a:spLocks noGrp="1"/>
          </p:cNvSpPr>
          <p:nvPr>
            <p:ph type="title"/>
          </p:nvPr>
        </p:nvSpPr>
        <p:spPr>
          <a:xfrm>
            <a:off x="499742" y="283622"/>
            <a:ext cx="9973315" cy="590931"/>
          </a:xfrm>
        </p:spPr>
        <p:txBody>
          <a:bodyPr/>
          <a:lstStyle/>
          <a:p>
            <a:r>
              <a:rPr lang="en-US" dirty="0"/>
              <a:t>Adversarial Training</a:t>
            </a:r>
            <a:endParaRPr lang="en-IL" dirty="0"/>
          </a:p>
        </p:txBody>
      </p:sp>
      <p:pic>
        <p:nvPicPr>
          <p:cNvPr id="4" name="Picture 3">
            <a:extLst>
              <a:ext uri="{FF2B5EF4-FFF2-40B4-BE49-F238E27FC236}">
                <a16:creationId xmlns:a16="http://schemas.microsoft.com/office/drawing/2014/main" id="{5BD75E69-A2BB-4798-A682-9342F1397116}"/>
              </a:ext>
            </a:extLst>
          </p:cNvPr>
          <p:cNvPicPr>
            <a:picLocks noChangeAspect="1"/>
          </p:cNvPicPr>
          <p:nvPr/>
        </p:nvPicPr>
        <p:blipFill>
          <a:blip r:embed="rId3"/>
          <a:stretch>
            <a:fillRect/>
          </a:stretch>
        </p:blipFill>
        <p:spPr>
          <a:xfrm>
            <a:off x="1100323" y="874553"/>
            <a:ext cx="8593783" cy="390054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54663B-2E9D-4CD4-ABC6-4A30DB2AA22F}"/>
                  </a:ext>
                </a:extLst>
              </p:cNvPr>
              <p:cNvSpPr txBox="1"/>
              <p:nvPr/>
            </p:nvSpPr>
            <p:spPr>
              <a:xfrm>
                <a:off x="2455334" y="4775098"/>
                <a:ext cx="54864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Generator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output</m:t>
                      </m:r>
                      <m:r>
                        <a:rPr lang="en-US" sz="2400" b="0" i="1" smtClean="0">
                          <a:latin typeface="Cambria Math" panose="02040503050406030204" pitchFamily="18" charset="0"/>
                        </a:rPr>
                        <m:t>:</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𝑠𝑎𝑚𝑝𝑙𝑒</m:t>
                      </m:r>
                    </m:oMath>
                  </m:oMathPara>
                </a14:m>
                <a:endParaRPr lang="en-IL" sz="2400" i="1" dirty="0"/>
              </a:p>
            </p:txBody>
          </p:sp>
        </mc:Choice>
        <mc:Fallback xmlns="">
          <p:sp>
            <p:nvSpPr>
              <p:cNvPr id="8" name="TextBox 7">
                <a:extLst>
                  <a:ext uri="{FF2B5EF4-FFF2-40B4-BE49-F238E27FC236}">
                    <a16:creationId xmlns:a16="http://schemas.microsoft.com/office/drawing/2014/main" id="{2754663B-2E9D-4CD4-ABC6-4A30DB2AA22F}"/>
                  </a:ext>
                </a:extLst>
              </p:cNvPr>
              <p:cNvSpPr txBox="1">
                <a:spLocks noRot="1" noChangeAspect="1" noMove="1" noResize="1" noEditPoints="1" noAdjustHandles="1" noChangeArrowheads="1" noChangeShapeType="1" noTextEdit="1"/>
              </p:cNvSpPr>
              <p:nvPr/>
            </p:nvSpPr>
            <p:spPr>
              <a:xfrm>
                <a:off x="2455334" y="4775098"/>
                <a:ext cx="5486400" cy="461665"/>
              </a:xfrm>
              <a:prstGeom prst="rect">
                <a:avLst/>
              </a:prstGeom>
              <a:blipFill>
                <a:blip r:embed="rId4"/>
                <a:stretch>
                  <a:fillRect b="-1973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A1A349-CCAF-4FE8-BA73-3ED21ABF8B74}"/>
                  </a:ext>
                </a:extLst>
              </p:cNvPr>
              <p:cNvSpPr txBox="1"/>
              <p:nvPr/>
            </p:nvSpPr>
            <p:spPr>
              <a:xfrm>
                <a:off x="1591734" y="5366029"/>
                <a:ext cx="68156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Discriminator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output</m:t>
                      </m:r>
                      <m:r>
                        <a:rPr lang="en-US" sz="2400" b="0" i="1" smtClean="0">
                          <a:latin typeface="Cambria Math" panose="02040503050406030204" pitchFamily="18" charset="0"/>
                        </a:rPr>
                        <m:t>: </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d>
                      <m:r>
                        <a:rPr lang="en-US" sz="2400" i="1">
                          <a:latin typeface="Cambria Math" panose="02040503050406030204" pitchFamily="18" charset="0"/>
                        </a:rPr>
                        <m:t> </m:t>
                      </m:r>
                      <m:r>
                        <a:rPr lang="en-US" sz="2400" i="1">
                          <a:latin typeface="Cambria Math" panose="02040503050406030204" pitchFamily="18" charset="0"/>
                        </a:rPr>
                        <m:t>𝑜𝑟</m:t>
                      </m:r>
                      <m:r>
                        <a:rPr lang="en-US" sz="2400" i="1">
                          <a:latin typeface="Cambria Math" panose="02040503050406030204" pitchFamily="18" charset="0"/>
                        </a:rPr>
                        <m:t> </m:t>
                      </m:r>
                      <m:r>
                        <a:rPr lang="en-US" sz="2400" i="1">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sub>
                          </m:sSub>
                        </m:e>
                      </m:d>
                      <m:r>
                        <a:rPr lang="en-US" sz="2400" b="0" i="1" smtClean="0">
                          <a:latin typeface="Cambria Math" panose="02040503050406030204" pitchFamily="18" charset="0"/>
                        </a:rPr>
                        <m:t>)∈[0,1]</m:t>
                      </m:r>
                    </m:oMath>
                  </m:oMathPara>
                </a14:m>
                <a:endParaRPr lang="en-IL" sz="2400" i="1" dirty="0"/>
              </a:p>
            </p:txBody>
          </p:sp>
        </mc:Choice>
        <mc:Fallback xmlns="">
          <p:sp>
            <p:nvSpPr>
              <p:cNvPr id="9" name="TextBox 8">
                <a:extLst>
                  <a:ext uri="{FF2B5EF4-FFF2-40B4-BE49-F238E27FC236}">
                    <a16:creationId xmlns:a16="http://schemas.microsoft.com/office/drawing/2014/main" id="{74A1A349-CCAF-4FE8-BA73-3ED21ABF8B74}"/>
                  </a:ext>
                </a:extLst>
              </p:cNvPr>
              <p:cNvSpPr txBox="1">
                <a:spLocks noRot="1" noChangeAspect="1" noMove="1" noResize="1" noEditPoints="1" noAdjustHandles="1" noChangeArrowheads="1" noChangeShapeType="1" noTextEdit="1"/>
              </p:cNvSpPr>
              <p:nvPr/>
            </p:nvSpPr>
            <p:spPr>
              <a:xfrm>
                <a:off x="1591734" y="5366029"/>
                <a:ext cx="6815666" cy="461665"/>
              </a:xfrm>
              <a:prstGeom prst="rect">
                <a:avLst/>
              </a:prstGeom>
              <a:blipFill>
                <a:blip r:embed="rId5"/>
                <a:stretch>
                  <a:fillRect b="-19737"/>
                </a:stretch>
              </a:blipFill>
            </p:spPr>
            <p:txBody>
              <a:bodyPr/>
              <a:lstStyle/>
              <a:p>
                <a:r>
                  <a:rPr lang="en-IL">
                    <a:noFill/>
                  </a:rPr>
                  <a:t> </a:t>
                </a:r>
              </a:p>
            </p:txBody>
          </p:sp>
        </mc:Fallback>
      </mc:AlternateContent>
    </p:spTree>
    <p:extLst>
      <p:ext uri="{BB962C8B-B14F-4D97-AF65-F5344CB8AC3E}">
        <p14:creationId xmlns:p14="http://schemas.microsoft.com/office/powerpoint/2010/main" val="4055155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0" name="Slide Number Placeholder 2">
            <a:extLst>
              <a:ext uri="{FF2B5EF4-FFF2-40B4-BE49-F238E27FC236}">
                <a16:creationId xmlns:a16="http://schemas.microsoft.com/office/drawing/2014/main" id="{AF220739-1807-4F6B-9E25-7710D5AB68CB}"/>
              </a:ext>
            </a:extLst>
          </p:cNvPr>
          <p:cNvSpPr>
            <a:spLocks noGrp="1"/>
          </p:cNvSpPr>
          <p:nvPr>
            <p:ph type="sldNum" sz="quarter" idx="4"/>
          </p:nvPr>
        </p:nvSpPr>
        <p:spPr>
          <a:xfrm>
            <a:off x="9694106" y="5724272"/>
            <a:ext cx="471423" cy="328613"/>
          </a:xfrm>
          <a:prstGeom prst="rect">
            <a:avLst/>
          </a:prstGeom>
        </p:spPr>
        <p:txBody>
          <a:bodyPr vert="horz" lIns="91440" tIns="45720" rIns="91440" bIns="45720" rtlCol="0" anchor="ctr"/>
          <a:lstStyle>
            <a:lvl1pPr algn="r">
              <a:defRPr sz="1200">
                <a:solidFill>
                  <a:schemeClr val="bg2"/>
                </a:solidFill>
              </a:defRPr>
            </a:lvl1pPr>
          </a:lstStyle>
          <a:p>
            <a:fld id="{AE2B74FC-DED9-41AF-8547-1C3050E8B5CE}" type="slidenum">
              <a:rPr lang="en-US" smtClean="0"/>
              <a:pPr/>
              <a:t>9</a:t>
            </a:fld>
            <a:endParaRPr lang="en-US" dirty="0"/>
          </a:p>
        </p:txBody>
      </p:sp>
      <p:sp>
        <p:nvSpPr>
          <p:cNvPr id="3" name="Title 2">
            <a:extLst>
              <a:ext uri="{FF2B5EF4-FFF2-40B4-BE49-F238E27FC236}">
                <a16:creationId xmlns:a16="http://schemas.microsoft.com/office/drawing/2014/main" id="{717F462A-CA23-4B78-AFA3-8468E8505751}"/>
              </a:ext>
            </a:extLst>
          </p:cNvPr>
          <p:cNvSpPr>
            <a:spLocks noGrp="1"/>
          </p:cNvSpPr>
          <p:nvPr>
            <p:ph type="title"/>
          </p:nvPr>
        </p:nvSpPr>
        <p:spPr>
          <a:xfrm>
            <a:off x="499742" y="283622"/>
            <a:ext cx="9973315" cy="590931"/>
          </a:xfrm>
        </p:spPr>
        <p:txBody>
          <a:bodyPr/>
          <a:lstStyle/>
          <a:p>
            <a:r>
              <a:rPr lang="en-US" dirty="0"/>
              <a:t>Discriminator Training </a:t>
            </a:r>
            <a:endParaRPr lang="en-IL" dirty="0"/>
          </a:p>
        </p:txBody>
      </p:sp>
      <p:pic>
        <p:nvPicPr>
          <p:cNvPr id="7" name="Picture 6">
            <a:extLst>
              <a:ext uri="{FF2B5EF4-FFF2-40B4-BE49-F238E27FC236}">
                <a16:creationId xmlns:a16="http://schemas.microsoft.com/office/drawing/2014/main" id="{ADFA0648-DB20-41A8-93C9-51B4115EC80F}"/>
              </a:ext>
            </a:extLst>
          </p:cNvPr>
          <p:cNvPicPr>
            <a:picLocks noChangeAspect="1"/>
          </p:cNvPicPr>
          <p:nvPr/>
        </p:nvPicPr>
        <p:blipFill>
          <a:blip r:embed="rId3"/>
          <a:stretch>
            <a:fillRect/>
          </a:stretch>
        </p:blipFill>
        <p:spPr>
          <a:xfrm>
            <a:off x="1661674" y="874553"/>
            <a:ext cx="7649449" cy="362986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F5310D-79A2-4A64-9201-4FA8F0F47EE0}"/>
                  </a:ext>
                </a:extLst>
              </p:cNvPr>
              <p:cNvSpPr txBox="1"/>
              <p:nvPr/>
            </p:nvSpPr>
            <p:spPr>
              <a:xfrm>
                <a:off x="254000" y="4453777"/>
                <a:ext cx="10617200" cy="5091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Logistic</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regression</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loss</m:t>
                      </m:r>
                      <m:r>
                        <a:rPr lang="en-US" sz="2400" b="0" i="0" smtClean="0">
                          <a:latin typeface="Cambria Math" panose="02040503050406030204" pitchFamily="18" charset="0"/>
                        </a:rPr>
                        <m:t>:</m:t>
                      </m:r>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d>
                            </m:e>
                          </m:d>
                        </m:e>
                      </m:fun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e>
                              </m:d>
                            </m:e>
                          </m:d>
                        </m:e>
                      </m:func>
                    </m:oMath>
                  </m:oMathPara>
                </a14:m>
                <a:endParaRPr lang="en-IL" sz="2400" dirty="0"/>
              </a:p>
            </p:txBody>
          </p:sp>
        </mc:Choice>
        <mc:Fallback xmlns="">
          <p:sp>
            <p:nvSpPr>
              <p:cNvPr id="8" name="TextBox 7">
                <a:extLst>
                  <a:ext uri="{FF2B5EF4-FFF2-40B4-BE49-F238E27FC236}">
                    <a16:creationId xmlns:a16="http://schemas.microsoft.com/office/drawing/2014/main" id="{3AF5310D-79A2-4A64-9201-4FA8F0F47EE0}"/>
                  </a:ext>
                </a:extLst>
              </p:cNvPr>
              <p:cNvSpPr txBox="1">
                <a:spLocks noRot="1" noChangeAspect="1" noMove="1" noResize="1" noEditPoints="1" noAdjustHandles="1" noChangeArrowheads="1" noChangeShapeType="1" noTextEdit="1"/>
              </p:cNvSpPr>
              <p:nvPr/>
            </p:nvSpPr>
            <p:spPr>
              <a:xfrm>
                <a:off x="254000" y="4453777"/>
                <a:ext cx="10617200" cy="509178"/>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F65426-3407-4389-9767-B759FFA367FE}"/>
                  </a:ext>
                </a:extLst>
              </p:cNvPr>
              <p:cNvSpPr txBox="1"/>
              <p:nvPr/>
            </p:nvSpPr>
            <p:spPr>
              <a:xfrm>
                <a:off x="1109132" y="5066814"/>
                <a:ext cx="8584973" cy="645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Discriminator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loss</m:t>
                      </m:r>
                      <m:r>
                        <a:rPr lang="en-US" sz="2400" b="0" i="0" smtClean="0">
                          <a:latin typeface="Cambria Math" panose="02040503050406030204" pitchFamily="18" charset="0"/>
                        </a:rPr>
                        <m:t>:</m:t>
                      </m:r>
                      <m:r>
                        <a:rPr lang="en-US" sz="2400" b="0" i="1" smtClean="0">
                          <a:latin typeface="Cambria Math" panose="02040503050406030204" pitchFamily="18" charset="0"/>
                        </a:rPr>
                        <m:t>−</m:t>
                      </m:r>
                      <m:r>
                        <a:rPr lang="en-US" sz="2400" b="0" i="1" smtClean="0">
                          <a:latin typeface="Cambria Math" panose="02040503050406030204" pitchFamily="18" charset="0"/>
                        </a:rPr>
                        <m:t>𝑑</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𝐷</m:t>
                          </m:r>
                        </m:sup>
                      </m:sSubSup>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d>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Sub>
                                    </m:e>
                                  </m:d>
                                </m:e>
                              </m:d>
                            </m:e>
                          </m:d>
                        </m:e>
                      </m:func>
                    </m:oMath>
                  </m:oMathPara>
                </a14:m>
                <a:endParaRPr lang="en-IL" sz="2400" dirty="0"/>
              </a:p>
            </p:txBody>
          </p:sp>
        </mc:Choice>
        <mc:Fallback xmlns="">
          <p:sp>
            <p:nvSpPr>
              <p:cNvPr id="11" name="TextBox 10">
                <a:extLst>
                  <a:ext uri="{FF2B5EF4-FFF2-40B4-BE49-F238E27FC236}">
                    <a16:creationId xmlns:a16="http://schemas.microsoft.com/office/drawing/2014/main" id="{30F65426-3407-4389-9767-B759FFA367FE}"/>
                  </a:ext>
                </a:extLst>
              </p:cNvPr>
              <p:cNvSpPr txBox="1">
                <a:spLocks noRot="1" noChangeAspect="1" noMove="1" noResize="1" noEditPoints="1" noAdjustHandles="1" noChangeArrowheads="1" noChangeShapeType="1" noTextEdit="1"/>
              </p:cNvSpPr>
              <p:nvPr/>
            </p:nvSpPr>
            <p:spPr>
              <a:xfrm>
                <a:off x="1109132" y="5066814"/>
                <a:ext cx="8584973" cy="645048"/>
              </a:xfrm>
              <a:prstGeom prst="rect">
                <a:avLst/>
              </a:prstGeom>
              <a:blipFill>
                <a:blip r:embed="rId5"/>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321294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2677</TotalTime>
  <Words>2153</Words>
  <Application>Microsoft Office PowerPoint</Application>
  <PresentationFormat>Custom</PresentationFormat>
  <Paragraphs>318</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Cambria Math</vt:lpstr>
      <vt:lpstr>Noto Sans Symbols</vt:lpstr>
      <vt:lpstr>Calibri</vt:lpstr>
      <vt:lpstr>Trebuchet MS</vt:lpstr>
      <vt:lpstr>Arial</vt:lpstr>
      <vt:lpstr>Title &amp; Bullet</vt:lpstr>
      <vt:lpstr>Data Augmentation and Segmentation with Generative Networks for Medical Imaging</vt:lpstr>
      <vt:lpstr>LAB PERSPECTIVE</vt:lpstr>
      <vt:lpstr>Challenges in developing medical AI</vt:lpstr>
      <vt:lpstr>Challenges in developing medical AI</vt:lpstr>
      <vt:lpstr>Data augmentation</vt:lpstr>
      <vt:lpstr>QUICK GAN INTRO – Generative Adversarial Networks</vt:lpstr>
      <vt:lpstr>An Approach For Generating Data</vt:lpstr>
      <vt:lpstr>Adversarial Training</vt:lpstr>
      <vt:lpstr>Discriminator Training </vt:lpstr>
      <vt:lpstr>Generator Training</vt:lpstr>
      <vt:lpstr>GAN: NETWORK TOPOLOGY</vt:lpstr>
      <vt:lpstr>Data Augmentation and Segmentation with GANs for Medical Imaging</vt:lpstr>
      <vt:lpstr>Task 1) Generating random MRI from noise</vt:lpstr>
      <vt:lpstr>PowerPoint Presentation</vt:lpstr>
      <vt:lpstr>Task 2) Segmenting brain from MRI (pix2pix)</vt:lpstr>
      <vt:lpstr>Conditional GAN</vt:lpstr>
      <vt:lpstr>After 1 Epoch</vt:lpstr>
      <vt:lpstr>Task 3) MRI from Segmentation (pix2pix)</vt:lpstr>
      <vt:lpstr>After 1 Epoch</vt:lpstr>
      <vt:lpstr>PowerPoint Presentation</vt:lpstr>
      <vt:lpstr>Generate arbitrary (desired) brain MRI with disease (e.g., small, large, place tumor on tumor-free MRI, etc.)</vt:lpstr>
      <vt:lpstr>Extend to multiple sequences!</vt:lpstr>
      <vt:lpstr>PowerPoint Presentation</vt:lpstr>
      <vt:lpstr>PowerPoint Presentation</vt:lpstr>
      <vt:lpstr>This can be also a more advanced data augmentation tool</vt:lpstr>
      <vt:lpstr>This can be an anonymization tool to more easily share the data</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Augmentation and Segmentation with Generative Networks for Medical Imaging</dc:title>
  <cp:lastModifiedBy>Shahar Hegyi</cp:lastModifiedBy>
  <cp:revision>18</cp:revision>
  <dcterms:modified xsi:type="dcterms:W3CDTF">2021-03-06T16:17:13Z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dsheahen@nvidia.com</vt:lpwstr>
  </property>
  <property fmtid="{D5CDD505-2E9C-101B-9397-08002B2CF9AE}" pid="5" name="MSIP_Label_6b558183-044c-4105-8d9c-cea02a2a3d86_SetDate">
    <vt:lpwstr>2020-03-30T23:32:54.3517579Z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ActionId">
    <vt:lpwstr>e71d2301-353e-4568-85ba-6133556625cd</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